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6"/>
  </p:notesMasterIdLst>
  <p:sldIdLst>
    <p:sldId id="256" r:id="rId2"/>
    <p:sldId id="257" r:id="rId3"/>
    <p:sldId id="258" r:id="rId4"/>
    <p:sldId id="259" r:id="rId5"/>
    <p:sldId id="261" r:id="rId6"/>
    <p:sldId id="262" r:id="rId7"/>
    <p:sldId id="263" r:id="rId8"/>
    <p:sldId id="264" r:id="rId9"/>
    <p:sldId id="260" r:id="rId10"/>
    <p:sldId id="265" r:id="rId11"/>
    <p:sldId id="267" r:id="rId12"/>
    <p:sldId id="268" r:id="rId13"/>
    <p:sldId id="269" r:id="rId14"/>
    <p:sldId id="270"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4" r:id="rId37"/>
    <p:sldId id="293" r:id="rId38"/>
    <p:sldId id="295" r:id="rId39"/>
    <p:sldId id="296" r:id="rId40"/>
    <p:sldId id="297" r:id="rId41"/>
    <p:sldId id="300" r:id="rId42"/>
    <p:sldId id="298" r:id="rId43"/>
    <p:sldId id="299" r:id="rId44"/>
    <p:sldId id="301"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102" d="100"/>
          <a:sy n="102" d="100"/>
        </p:scale>
        <p:origin x="-38" y="-5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1464AD-EE0A-4637-9959-4DBC51749DBF}" type="datetimeFigureOut">
              <a:rPr lang="en-US" smtClean="0"/>
              <a:t>4/19/2025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062BAE-3E7D-4B0E-B423-01C6D0D89065}" type="slidenum">
              <a:rPr lang="en-US" smtClean="0"/>
              <a:t>‹#›</a:t>
            </a:fld>
            <a:endParaRPr lang="en-US"/>
          </a:p>
        </p:txBody>
      </p:sp>
    </p:spTree>
    <p:extLst>
      <p:ext uri="{BB962C8B-B14F-4D97-AF65-F5344CB8AC3E}">
        <p14:creationId xmlns:p14="http://schemas.microsoft.com/office/powerpoint/2010/main" val="15448616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062BAE-3E7D-4B0E-B423-01C6D0D89065}" type="slidenum">
              <a:rPr lang="en-US" smtClean="0"/>
              <a:t>10</a:t>
            </a:fld>
            <a:endParaRPr lang="en-US"/>
          </a:p>
        </p:txBody>
      </p:sp>
    </p:spTree>
    <p:extLst>
      <p:ext uri="{BB962C8B-B14F-4D97-AF65-F5344CB8AC3E}">
        <p14:creationId xmlns:p14="http://schemas.microsoft.com/office/powerpoint/2010/main" val="22710761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062BAE-3E7D-4B0E-B423-01C6D0D89065}" type="slidenum">
              <a:rPr lang="en-US" smtClean="0"/>
              <a:t>29</a:t>
            </a:fld>
            <a:endParaRPr lang="en-US"/>
          </a:p>
        </p:txBody>
      </p:sp>
    </p:spTree>
    <p:extLst>
      <p:ext uri="{BB962C8B-B14F-4D97-AF65-F5344CB8AC3E}">
        <p14:creationId xmlns:p14="http://schemas.microsoft.com/office/powerpoint/2010/main" val="41467889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062BAE-3E7D-4B0E-B423-01C6D0D89065}" type="slidenum">
              <a:rPr lang="en-US" smtClean="0"/>
              <a:t>43</a:t>
            </a:fld>
            <a:endParaRPr lang="en-US"/>
          </a:p>
        </p:txBody>
      </p:sp>
    </p:spTree>
    <p:extLst>
      <p:ext uri="{BB962C8B-B14F-4D97-AF65-F5344CB8AC3E}">
        <p14:creationId xmlns:p14="http://schemas.microsoft.com/office/powerpoint/2010/main" val="57887742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4/19/2025</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647F38-B617-4D2F-AE0A-013F0C4D2C57}" type="datetimeFigureOut">
              <a:rPr lang="en-US" dirty="0"/>
              <a:t>4/19/2025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7799C9-84D9-46D2-A11E-BCF8A720529D}"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4/19/2025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4/19/2025</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hyperlink" Target="https://drive.google.com/file/d/1-mqFjoXOjB9CKrDfbmj0rTx9gt4BG0FC/view?usp=sharing"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D5007-5097-9FEC-A4E8-6546A5BEBABD}"/>
              </a:ext>
            </a:extLst>
          </p:cNvPr>
          <p:cNvSpPr>
            <a:spLocks noGrp="1"/>
          </p:cNvSpPr>
          <p:nvPr>
            <p:ph type="ctrTitle"/>
          </p:nvPr>
        </p:nvSpPr>
        <p:spPr/>
        <p:txBody>
          <a:bodyPr/>
          <a:lstStyle/>
          <a:p>
            <a:r>
              <a:rPr lang="en-US" dirty="0">
                <a:latin typeface="Arial Rounded MT Bold" panose="020F0704030504030204" pitchFamily="34" charset="0"/>
              </a:rPr>
              <a:t>SQL Final Project</a:t>
            </a:r>
          </a:p>
        </p:txBody>
      </p:sp>
      <p:sp>
        <p:nvSpPr>
          <p:cNvPr id="3" name="Subtitle 2">
            <a:extLst>
              <a:ext uri="{FF2B5EF4-FFF2-40B4-BE49-F238E27FC236}">
                <a16:creationId xmlns:a16="http://schemas.microsoft.com/office/drawing/2014/main" id="{5A54C65D-A5CE-92F6-AF8A-A04B5480A0A4}"/>
              </a:ext>
            </a:extLst>
          </p:cNvPr>
          <p:cNvSpPr>
            <a:spLocks noGrp="1"/>
          </p:cNvSpPr>
          <p:nvPr>
            <p:ph type="subTitle" idx="1"/>
          </p:nvPr>
        </p:nvSpPr>
        <p:spPr/>
        <p:txBody>
          <a:bodyPr/>
          <a:lstStyle/>
          <a:p>
            <a:r>
              <a:rPr lang="en-US" b="1" dirty="0">
                <a:latin typeface="Bahnschrift" panose="020B0502040204020203" pitchFamily="34" charset="0"/>
              </a:rPr>
              <a:t>Project Title: Sales Performance Analysis of Walmart Stores Using Advanced MySQL Techniques</a:t>
            </a:r>
          </a:p>
        </p:txBody>
      </p:sp>
    </p:spTree>
    <p:extLst>
      <p:ext uri="{BB962C8B-B14F-4D97-AF65-F5344CB8AC3E}">
        <p14:creationId xmlns:p14="http://schemas.microsoft.com/office/powerpoint/2010/main" val="5755895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67CE25A-8520-5C08-F9C6-99002C2F4AB9}"/>
              </a:ext>
            </a:extLst>
          </p:cNvPr>
          <p:cNvPicPr>
            <a:picLocks noChangeAspect="1"/>
          </p:cNvPicPr>
          <p:nvPr/>
        </p:nvPicPr>
        <p:blipFill>
          <a:blip r:embed="rId3"/>
          <a:stretch>
            <a:fillRect/>
          </a:stretch>
        </p:blipFill>
        <p:spPr>
          <a:xfrm>
            <a:off x="1086464" y="840430"/>
            <a:ext cx="10019071" cy="5019597"/>
          </a:xfrm>
          <a:prstGeom prst="rect">
            <a:avLst/>
          </a:prstGeom>
        </p:spPr>
      </p:pic>
    </p:spTree>
    <p:extLst>
      <p:ext uri="{BB962C8B-B14F-4D97-AF65-F5344CB8AC3E}">
        <p14:creationId xmlns:p14="http://schemas.microsoft.com/office/powerpoint/2010/main" val="28440376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9AB8AC7-9597-BB4E-BC69-F196377C1C01}"/>
              </a:ext>
            </a:extLst>
          </p:cNvPr>
          <p:cNvPicPr>
            <a:picLocks noChangeAspect="1"/>
          </p:cNvPicPr>
          <p:nvPr/>
        </p:nvPicPr>
        <p:blipFill>
          <a:blip r:embed="rId2"/>
          <a:stretch>
            <a:fillRect/>
          </a:stretch>
        </p:blipFill>
        <p:spPr>
          <a:xfrm>
            <a:off x="1194619" y="749772"/>
            <a:ext cx="9802762" cy="5358456"/>
          </a:xfrm>
          <a:prstGeom prst="rect">
            <a:avLst/>
          </a:prstGeom>
        </p:spPr>
      </p:pic>
    </p:spTree>
    <p:extLst>
      <p:ext uri="{BB962C8B-B14F-4D97-AF65-F5344CB8AC3E}">
        <p14:creationId xmlns:p14="http://schemas.microsoft.com/office/powerpoint/2010/main" val="21306738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36F83FC-37A0-A8F1-F42E-20AABFB08B07}"/>
              </a:ext>
            </a:extLst>
          </p:cNvPr>
          <p:cNvPicPr>
            <a:picLocks noChangeAspect="1"/>
          </p:cNvPicPr>
          <p:nvPr/>
        </p:nvPicPr>
        <p:blipFill>
          <a:blip r:embed="rId2"/>
          <a:stretch>
            <a:fillRect/>
          </a:stretch>
        </p:blipFill>
        <p:spPr>
          <a:xfrm>
            <a:off x="1120876" y="973405"/>
            <a:ext cx="9861755" cy="4945613"/>
          </a:xfrm>
          <a:prstGeom prst="rect">
            <a:avLst/>
          </a:prstGeom>
        </p:spPr>
      </p:pic>
    </p:spTree>
    <p:extLst>
      <p:ext uri="{BB962C8B-B14F-4D97-AF65-F5344CB8AC3E}">
        <p14:creationId xmlns:p14="http://schemas.microsoft.com/office/powerpoint/2010/main" val="11209730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9EB14-4BB6-16E6-2A56-EAEDA80BB04B}"/>
              </a:ext>
            </a:extLst>
          </p:cNvPr>
          <p:cNvSpPr>
            <a:spLocks noGrp="1"/>
          </p:cNvSpPr>
          <p:nvPr>
            <p:ph type="title"/>
          </p:nvPr>
        </p:nvSpPr>
        <p:spPr/>
        <p:txBody>
          <a:bodyPr>
            <a:normAutofit/>
          </a:bodyPr>
          <a:lstStyle/>
          <a:p>
            <a:pPr algn="l"/>
            <a:r>
              <a:rPr lang="en-US" sz="1800" b="1" u="sng" dirty="0">
                <a:latin typeface="Bahnschrift" panose="020B0502040204020203" pitchFamily="34" charset="0"/>
              </a:rPr>
              <a:t>Task 2: </a:t>
            </a:r>
            <a:r>
              <a:rPr lang="en-US" sz="1800" dirty="0">
                <a:latin typeface="Bahnschrift" panose="020B0502040204020203" pitchFamily="34" charset="0"/>
              </a:rPr>
              <a:t>Finding the most profitable Product Line for each Branch (6 Marks) </a:t>
            </a:r>
            <a:br>
              <a:rPr lang="en-US" sz="1800" dirty="0">
                <a:latin typeface="Bahnschrift" panose="020B0502040204020203" pitchFamily="34" charset="0"/>
              </a:rPr>
            </a:br>
            <a:r>
              <a:rPr lang="en-US" sz="1800" dirty="0">
                <a:latin typeface="Bahnschrift" panose="020B0502040204020203" pitchFamily="34" charset="0"/>
              </a:rPr>
              <a:t>Walmart needs to determine which product line contributes the highest profit to each Branch. The profit margin should be calculated based on the difference between the gross income and cost of goods sold.</a:t>
            </a:r>
          </a:p>
        </p:txBody>
      </p:sp>
      <p:sp>
        <p:nvSpPr>
          <p:cNvPr id="3" name="Content Placeholder 2">
            <a:extLst>
              <a:ext uri="{FF2B5EF4-FFF2-40B4-BE49-F238E27FC236}">
                <a16:creationId xmlns:a16="http://schemas.microsoft.com/office/drawing/2014/main" id="{B36596C6-CAC8-BC2D-7009-5CD10A9BC53E}"/>
              </a:ext>
            </a:extLst>
          </p:cNvPr>
          <p:cNvSpPr>
            <a:spLocks noGrp="1"/>
          </p:cNvSpPr>
          <p:nvPr>
            <p:ph idx="1"/>
          </p:nvPr>
        </p:nvSpPr>
        <p:spPr/>
        <p:txBody>
          <a:bodyPr>
            <a:normAutofit/>
          </a:bodyPr>
          <a:lstStyle/>
          <a:p>
            <a:r>
              <a:rPr lang="en-US" sz="1800" dirty="0">
                <a:latin typeface="Bahnschrift" panose="020B0502040204020203" pitchFamily="34" charset="0"/>
              </a:rPr>
              <a:t>/* Step1: use the concept of CTE and first compute the total profit. */</a:t>
            </a:r>
          </a:p>
          <a:p>
            <a:endParaRPr lang="en-US" sz="1800" dirty="0">
              <a:latin typeface="Bahnschrift" panose="020B0502040204020203" pitchFamily="34" charset="0"/>
            </a:endParaRPr>
          </a:p>
          <a:p>
            <a:r>
              <a:rPr lang="en-US" sz="1800" dirty="0">
                <a:latin typeface="Bahnschrift" panose="020B0502040204020203" pitchFamily="34" charset="0"/>
              </a:rPr>
              <a:t>WITH </a:t>
            </a:r>
            <a:r>
              <a:rPr lang="en-US" sz="1800" dirty="0" err="1">
                <a:latin typeface="Bahnschrift" panose="020B0502040204020203" pitchFamily="34" charset="0"/>
              </a:rPr>
              <a:t>Product_Profit</a:t>
            </a:r>
            <a:r>
              <a:rPr lang="en-US" sz="1800" dirty="0">
                <a:latin typeface="Bahnschrift" panose="020B0502040204020203" pitchFamily="34" charset="0"/>
              </a:rPr>
              <a:t> AS</a:t>
            </a:r>
          </a:p>
          <a:p>
            <a:r>
              <a:rPr lang="en-US" sz="1800" dirty="0">
                <a:latin typeface="Bahnschrift" panose="020B0502040204020203" pitchFamily="34" charset="0"/>
              </a:rPr>
              <a:t>(</a:t>
            </a:r>
          </a:p>
          <a:p>
            <a:r>
              <a:rPr lang="en-US" sz="1800" dirty="0">
                <a:latin typeface="Bahnschrift" panose="020B0502040204020203" pitchFamily="34" charset="0"/>
              </a:rPr>
              <a:t>    select Branch, </a:t>
            </a:r>
            <a:r>
              <a:rPr lang="en-US" sz="1800" dirty="0" err="1">
                <a:latin typeface="Bahnschrift" panose="020B0502040204020203" pitchFamily="34" charset="0"/>
              </a:rPr>
              <a:t>Product_Line</a:t>
            </a:r>
            <a:r>
              <a:rPr lang="en-US" sz="1800" dirty="0">
                <a:latin typeface="Bahnschrift" panose="020B0502040204020203" pitchFamily="34" charset="0"/>
              </a:rPr>
              <a:t>, SUM(</a:t>
            </a:r>
            <a:r>
              <a:rPr lang="en-US" sz="1800" dirty="0" err="1">
                <a:latin typeface="Bahnschrift" panose="020B0502040204020203" pitchFamily="34" charset="0"/>
              </a:rPr>
              <a:t>Gross_Income</a:t>
            </a:r>
            <a:r>
              <a:rPr lang="en-US" sz="1800" dirty="0">
                <a:latin typeface="Bahnschrift" panose="020B0502040204020203" pitchFamily="34" charset="0"/>
              </a:rPr>
              <a:t> - cogs) AS </a:t>
            </a:r>
            <a:r>
              <a:rPr lang="en-US" sz="1800" dirty="0" err="1">
                <a:latin typeface="Bahnschrift" panose="020B0502040204020203" pitchFamily="34" charset="0"/>
              </a:rPr>
              <a:t>Total_Profit</a:t>
            </a:r>
            <a:endParaRPr lang="en-US" sz="1800" dirty="0">
              <a:latin typeface="Bahnschrift" panose="020B0502040204020203" pitchFamily="34" charset="0"/>
            </a:endParaRPr>
          </a:p>
          <a:p>
            <a:r>
              <a:rPr lang="en-US" sz="1800" dirty="0">
                <a:latin typeface="Bahnschrift" panose="020B0502040204020203" pitchFamily="34" charset="0"/>
              </a:rPr>
              <a:t>    from </a:t>
            </a:r>
            <a:r>
              <a:rPr lang="en-US" sz="1800" dirty="0" err="1">
                <a:latin typeface="Bahnschrift" panose="020B0502040204020203" pitchFamily="34" charset="0"/>
              </a:rPr>
              <a:t>walmartsales</a:t>
            </a:r>
            <a:endParaRPr lang="en-US" sz="1800" dirty="0">
              <a:latin typeface="Bahnschrift" panose="020B0502040204020203" pitchFamily="34" charset="0"/>
            </a:endParaRPr>
          </a:p>
          <a:p>
            <a:r>
              <a:rPr lang="en-US" sz="1800" dirty="0">
                <a:latin typeface="Bahnschrift" panose="020B0502040204020203" pitchFamily="34" charset="0"/>
              </a:rPr>
              <a:t>    group by Branch, </a:t>
            </a:r>
            <a:r>
              <a:rPr lang="en-US" sz="1800" dirty="0" err="1">
                <a:latin typeface="Bahnschrift" panose="020B0502040204020203" pitchFamily="34" charset="0"/>
              </a:rPr>
              <a:t>Product_Line</a:t>
            </a:r>
            <a:endParaRPr lang="en-US" sz="1800" dirty="0">
              <a:latin typeface="Bahnschrift" panose="020B0502040204020203" pitchFamily="34" charset="0"/>
            </a:endParaRPr>
          </a:p>
          <a:p>
            <a:r>
              <a:rPr lang="en-US" sz="1800" dirty="0">
                <a:latin typeface="Bahnschrift" panose="020B0502040204020203" pitchFamily="34" charset="0"/>
              </a:rPr>
              <a:t>)</a:t>
            </a:r>
          </a:p>
        </p:txBody>
      </p:sp>
    </p:spTree>
    <p:extLst>
      <p:ext uri="{BB962C8B-B14F-4D97-AF65-F5344CB8AC3E}">
        <p14:creationId xmlns:p14="http://schemas.microsoft.com/office/powerpoint/2010/main" val="12934431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0F16135-857A-FEA9-5DE1-4C179F3F378B}"/>
              </a:ext>
            </a:extLst>
          </p:cNvPr>
          <p:cNvSpPr txBox="1"/>
          <p:nvPr/>
        </p:nvSpPr>
        <p:spPr>
          <a:xfrm>
            <a:off x="1052052" y="1274406"/>
            <a:ext cx="10146890" cy="5078313"/>
          </a:xfrm>
          <a:prstGeom prst="rect">
            <a:avLst/>
          </a:prstGeom>
          <a:noFill/>
        </p:spPr>
        <p:txBody>
          <a:bodyPr wrap="square">
            <a:spAutoFit/>
          </a:bodyPr>
          <a:lstStyle/>
          <a:p>
            <a:r>
              <a:rPr lang="en-US" dirty="0">
                <a:latin typeface="Bahnschrift" panose="020B0502040204020203" pitchFamily="34" charset="0"/>
              </a:rPr>
              <a:t>/* Step2: Fetch the most profitable Product Line for each branch. */</a:t>
            </a:r>
          </a:p>
          <a:p>
            <a:endParaRPr lang="en-US" dirty="0">
              <a:latin typeface="Bahnschrift" panose="020B0502040204020203" pitchFamily="34" charset="0"/>
            </a:endParaRPr>
          </a:p>
          <a:p>
            <a:r>
              <a:rPr lang="en-US" dirty="0">
                <a:latin typeface="Bahnschrift" panose="020B0502040204020203" pitchFamily="34" charset="0"/>
              </a:rPr>
              <a:t>select </a:t>
            </a:r>
            <a:r>
              <a:rPr lang="en-US" dirty="0" err="1">
                <a:latin typeface="Bahnschrift" panose="020B0502040204020203" pitchFamily="34" charset="0"/>
              </a:rPr>
              <a:t>pp.Branch</a:t>
            </a:r>
            <a:r>
              <a:rPr lang="en-US" dirty="0">
                <a:latin typeface="Bahnschrift" panose="020B0502040204020203" pitchFamily="34" charset="0"/>
              </a:rPr>
              <a:t>, </a:t>
            </a:r>
            <a:r>
              <a:rPr lang="en-US" dirty="0" err="1">
                <a:latin typeface="Bahnschrift" panose="020B0502040204020203" pitchFamily="34" charset="0"/>
              </a:rPr>
              <a:t>pp.Product_Line</a:t>
            </a:r>
            <a:r>
              <a:rPr lang="en-US" dirty="0">
                <a:latin typeface="Bahnschrift" panose="020B0502040204020203" pitchFamily="34" charset="0"/>
              </a:rPr>
              <a:t>, </a:t>
            </a:r>
            <a:r>
              <a:rPr lang="en-US" dirty="0" err="1">
                <a:latin typeface="Bahnschrift" panose="020B0502040204020203" pitchFamily="34" charset="0"/>
              </a:rPr>
              <a:t>pp.Total_Profit</a:t>
            </a:r>
            <a:endParaRPr lang="en-US" dirty="0">
              <a:latin typeface="Bahnschrift" panose="020B0502040204020203" pitchFamily="34" charset="0"/>
            </a:endParaRPr>
          </a:p>
          <a:p>
            <a:r>
              <a:rPr lang="en-US" dirty="0">
                <a:latin typeface="Bahnschrift" panose="020B0502040204020203" pitchFamily="34" charset="0"/>
              </a:rPr>
              <a:t>from </a:t>
            </a:r>
            <a:r>
              <a:rPr lang="en-US" dirty="0" err="1">
                <a:latin typeface="Bahnschrift" panose="020B0502040204020203" pitchFamily="34" charset="0"/>
              </a:rPr>
              <a:t>Product_Profit</a:t>
            </a:r>
            <a:r>
              <a:rPr lang="en-US" dirty="0">
                <a:latin typeface="Bahnschrift" panose="020B0502040204020203" pitchFamily="34" charset="0"/>
              </a:rPr>
              <a:t> pp</a:t>
            </a:r>
          </a:p>
          <a:p>
            <a:endParaRPr lang="en-US" dirty="0">
              <a:latin typeface="Bahnschrift" panose="020B0502040204020203" pitchFamily="34" charset="0"/>
            </a:endParaRPr>
          </a:p>
          <a:p>
            <a:r>
              <a:rPr lang="en-US" dirty="0">
                <a:latin typeface="Bahnschrift" panose="020B0502040204020203" pitchFamily="34" charset="0"/>
              </a:rPr>
              <a:t>JOIN</a:t>
            </a:r>
          </a:p>
          <a:p>
            <a:r>
              <a:rPr lang="en-US" dirty="0">
                <a:latin typeface="Bahnschrift" panose="020B0502040204020203" pitchFamily="34" charset="0"/>
              </a:rPr>
              <a:t> (</a:t>
            </a:r>
          </a:p>
          <a:p>
            <a:r>
              <a:rPr lang="en-US" dirty="0">
                <a:latin typeface="Bahnschrift" panose="020B0502040204020203" pitchFamily="34" charset="0"/>
              </a:rPr>
              <a:t>    select Branch, MAX(</a:t>
            </a:r>
            <a:r>
              <a:rPr lang="en-US" dirty="0" err="1">
                <a:latin typeface="Bahnschrift" panose="020B0502040204020203" pitchFamily="34" charset="0"/>
              </a:rPr>
              <a:t>Total_Profit</a:t>
            </a:r>
            <a:r>
              <a:rPr lang="en-US" dirty="0">
                <a:latin typeface="Bahnschrift" panose="020B0502040204020203" pitchFamily="34" charset="0"/>
              </a:rPr>
              <a:t>) AS </a:t>
            </a:r>
            <a:r>
              <a:rPr lang="en-US" dirty="0" err="1">
                <a:latin typeface="Bahnschrift" panose="020B0502040204020203" pitchFamily="34" charset="0"/>
              </a:rPr>
              <a:t>Max_Profit</a:t>
            </a:r>
            <a:endParaRPr lang="en-US" dirty="0">
              <a:latin typeface="Bahnschrift" panose="020B0502040204020203" pitchFamily="34" charset="0"/>
            </a:endParaRPr>
          </a:p>
          <a:p>
            <a:r>
              <a:rPr lang="en-US" dirty="0">
                <a:latin typeface="Bahnschrift" panose="020B0502040204020203" pitchFamily="34" charset="0"/>
              </a:rPr>
              <a:t>    from </a:t>
            </a:r>
            <a:r>
              <a:rPr lang="en-US" dirty="0" err="1">
                <a:latin typeface="Bahnschrift" panose="020B0502040204020203" pitchFamily="34" charset="0"/>
              </a:rPr>
              <a:t>Product_Profit</a:t>
            </a:r>
            <a:endParaRPr lang="en-US" dirty="0">
              <a:latin typeface="Bahnschrift" panose="020B0502040204020203" pitchFamily="34" charset="0"/>
            </a:endParaRPr>
          </a:p>
          <a:p>
            <a:r>
              <a:rPr lang="en-US" dirty="0">
                <a:latin typeface="Bahnschrift" panose="020B0502040204020203" pitchFamily="34" charset="0"/>
              </a:rPr>
              <a:t>    group by Branch</a:t>
            </a:r>
          </a:p>
          <a:p>
            <a:r>
              <a:rPr lang="en-US" dirty="0">
                <a:latin typeface="Bahnschrift" panose="020B0502040204020203" pitchFamily="34" charset="0"/>
              </a:rPr>
              <a:t>) pm </a:t>
            </a:r>
          </a:p>
          <a:p>
            <a:endParaRPr lang="en-US" dirty="0">
              <a:latin typeface="Bahnschrift" panose="020B0502040204020203" pitchFamily="34" charset="0"/>
            </a:endParaRPr>
          </a:p>
          <a:p>
            <a:endParaRPr lang="en-US" dirty="0">
              <a:latin typeface="Bahnschrift" panose="020B0502040204020203" pitchFamily="34" charset="0"/>
            </a:endParaRPr>
          </a:p>
          <a:p>
            <a:r>
              <a:rPr lang="en-US" dirty="0">
                <a:latin typeface="Bahnschrift" panose="020B0502040204020203" pitchFamily="34" charset="0"/>
              </a:rPr>
              <a:t>/* Step3: show the joined result to return the top </a:t>
            </a:r>
            <a:r>
              <a:rPr lang="en-US" dirty="0" err="1">
                <a:latin typeface="Bahnschrift" panose="020B0502040204020203" pitchFamily="34" charset="0"/>
              </a:rPr>
              <a:t>productline</a:t>
            </a:r>
            <a:r>
              <a:rPr lang="en-US" dirty="0">
                <a:latin typeface="Bahnschrift" panose="020B0502040204020203" pitchFamily="34" charset="0"/>
              </a:rPr>
              <a:t> for each branch. */</a:t>
            </a:r>
          </a:p>
          <a:p>
            <a:endParaRPr lang="en-US" dirty="0">
              <a:latin typeface="Bahnschrift" panose="020B0502040204020203" pitchFamily="34" charset="0"/>
            </a:endParaRPr>
          </a:p>
          <a:p>
            <a:r>
              <a:rPr lang="en-US" dirty="0">
                <a:latin typeface="Bahnschrift" panose="020B0502040204020203" pitchFamily="34" charset="0"/>
              </a:rPr>
              <a:t>ON </a:t>
            </a:r>
            <a:r>
              <a:rPr lang="en-US" dirty="0" err="1">
                <a:latin typeface="Bahnschrift" panose="020B0502040204020203" pitchFamily="34" charset="0"/>
              </a:rPr>
              <a:t>pp.Branch</a:t>
            </a:r>
            <a:r>
              <a:rPr lang="en-US" dirty="0">
                <a:latin typeface="Bahnschrift" panose="020B0502040204020203" pitchFamily="34" charset="0"/>
              </a:rPr>
              <a:t> = </a:t>
            </a:r>
            <a:r>
              <a:rPr lang="en-US" dirty="0" err="1">
                <a:latin typeface="Bahnschrift" panose="020B0502040204020203" pitchFamily="34" charset="0"/>
              </a:rPr>
              <a:t>pm.Branch</a:t>
            </a:r>
            <a:r>
              <a:rPr lang="en-US" dirty="0">
                <a:latin typeface="Bahnschrift" panose="020B0502040204020203" pitchFamily="34" charset="0"/>
              </a:rPr>
              <a:t> AND </a:t>
            </a:r>
            <a:r>
              <a:rPr lang="en-US" dirty="0" err="1">
                <a:latin typeface="Bahnschrift" panose="020B0502040204020203" pitchFamily="34" charset="0"/>
              </a:rPr>
              <a:t>pp.Total_Profit</a:t>
            </a:r>
            <a:r>
              <a:rPr lang="en-US" dirty="0">
                <a:latin typeface="Bahnschrift" panose="020B0502040204020203" pitchFamily="34" charset="0"/>
              </a:rPr>
              <a:t> = </a:t>
            </a:r>
            <a:r>
              <a:rPr lang="en-US" dirty="0" err="1">
                <a:latin typeface="Bahnschrift" panose="020B0502040204020203" pitchFamily="34" charset="0"/>
              </a:rPr>
              <a:t>pm.Max_Profit</a:t>
            </a:r>
            <a:endParaRPr lang="en-US" dirty="0">
              <a:latin typeface="Bahnschrift" panose="020B0502040204020203" pitchFamily="34" charset="0"/>
            </a:endParaRPr>
          </a:p>
          <a:p>
            <a:r>
              <a:rPr lang="en-US" dirty="0">
                <a:latin typeface="Bahnschrift" panose="020B0502040204020203" pitchFamily="34" charset="0"/>
              </a:rPr>
              <a:t>order by </a:t>
            </a:r>
            <a:r>
              <a:rPr lang="en-US" dirty="0" err="1">
                <a:latin typeface="Bahnschrift" panose="020B0502040204020203" pitchFamily="34" charset="0"/>
              </a:rPr>
              <a:t>pp.Branch</a:t>
            </a:r>
            <a:r>
              <a:rPr lang="en-US" dirty="0">
                <a:latin typeface="Bahnschrift" panose="020B0502040204020203" pitchFamily="34" charset="0"/>
              </a:rPr>
              <a:t>;</a:t>
            </a:r>
          </a:p>
          <a:p>
            <a:endParaRPr lang="en-US" dirty="0">
              <a:latin typeface="Bahnschrift" panose="020B0502040204020203" pitchFamily="34" charset="0"/>
            </a:endParaRPr>
          </a:p>
        </p:txBody>
      </p:sp>
    </p:spTree>
    <p:extLst>
      <p:ext uri="{BB962C8B-B14F-4D97-AF65-F5344CB8AC3E}">
        <p14:creationId xmlns:p14="http://schemas.microsoft.com/office/powerpoint/2010/main" val="39435998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80658CB-2520-FD69-165F-A0D764A64CE5}"/>
              </a:ext>
            </a:extLst>
          </p:cNvPr>
          <p:cNvPicPr>
            <a:picLocks noChangeAspect="1"/>
          </p:cNvPicPr>
          <p:nvPr/>
        </p:nvPicPr>
        <p:blipFill>
          <a:blip r:embed="rId2"/>
          <a:stretch>
            <a:fillRect/>
          </a:stretch>
        </p:blipFill>
        <p:spPr>
          <a:xfrm>
            <a:off x="1061884" y="966026"/>
            <a:ext cx="10068232" cy="4925948"/>
          </a:xfrm>
          <a:prstGeom prst="rect">
            <a:avLst/>
          </a:prstGeom>
        </p:spPr>
      </p:pic>
    </p:spTree>
    <p:extLst>
      <p:ext uri="{BB962C8B-B14F-4D97-AF65-F5344CB8AC3E}">
        <p14:creationId xmlns:p14="http://schemas.microsoft.com/office/powerpoint/2010/main" val="7604499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B7AE5-967D-02CB-8DD3-53B322BF4AE4}"/>
              </a:ext>
            </a:extLst>
          </p:cNvPr>
          <p:cNvSpPr>
            <a:spLocks noGrp="1"/>
          </p:cNvSpPr>
          <p:nvPr>
            <p:ph type="title"/>
          </p:nvPr>
        </p:nvSpPr>
        <p:spPr/>
        <p:txBody>
          <a:bodyPr>
            <a:normAutofit/>
          </a:bodyPr>
          <a:lstStyle/>
          <a:p>
            <a:pPr algn="l"/>
            <a:r>
              <a:rPr lang="en-US" sz="1800" b="1" u="sng" dirty="0">
                <a:latin typeface="Bahnschrift" panose="020B0502040204020203" pitchFamily="34" charset="0"/>
              </a:rPr>
              <a:t>Task 3: </a:t>
            </a:r>
            <a:r>
              <a:rPr lang="en-US" sz="1800" dirty="0">
                <a:latin typeface="Bahnschrift" panose="020B0502040204020203" pitchFamily="34" charset="0"/>
              </a:rPr>
              <a:t>Analyzing Customer Segmentation Based on Spending (6 Marks)</a:t>
            </a:r>
            <a:br>
              <a:rPr lang="en-US" sz="1800" dirty="0">
                <a:latin typeface="Bahnschrift" panose="020B0502040204020203" pitchFamily="34" charset="0"/>
              </a:rPr>
            </a:br>
            <a:r>
              <a:rPr lang="en-US" sz="1800" dirty="0">
                <a:latin typeface="Bahnschrift" panose="020B0502040204020203" pitchFamily="34" charset="0"/>
              </a:rPr>
              <a:t>Walmart wants to segment customers based on their average spending behavior. Classify customers into three tiers: High, Medium, and Low spenders based on their total purchase amounts.</a:t>
            </a:r>
          </a:p>
        </p:txBody>
      </p:sp>
      <p:sp>
        <p:nvSpPr>
          <p:cNvPr id="3" name="Content Placeholder 2">
            <a:extLst>
              <a:ext uri="{FF2B5EF4-FFF2-40B4-BE49-F238E27FC236}">
                <a16:creationId xmlns:a16="http://schemas.microsoft.com/office/drawing/2014/main" id="{33BC4E29-E836-A0C9-5BE3-95FD28F85BF4}"/>
              </a:ext>
            </a:extLst>
          </p:cNvPr>
          <p:cNvSpPr>
            <a:spLocks noGrp="1"/>
          </p:cNvSpPr>
          <p:nvPr>
            <p:ph idx="1"/>
          </p:nvPr>
        </p:nvSpPr>
        <p:spPr/>
        <p:txBody>
          <a:bodyPr>
            <a:normAutofit fontScale="85000" lnSpcReduction="10000"/>
          </a:bodyPr>
          <a:lstStyle/>
          <a:p>
            <a:r>
              <a:rPr lang="en-US" sz="2000" dirty="0">
                <a:latin typeface="Bahnschrift" panose="020B0502040204020203" pitchFamily="34" charset="0"/>
              </a:rPr>
              <a:t>/* Step1: using a CTE we will first fetch the total and average for the spendings for each customer. */</a:t>
            </a:r>
          </a:p>
          <a:p>
            <a:endParaRPr lang="en-US" sz="2000" dirty="0">
              <a:latin typeface="Bahnschrift" panose="020B0502040204020203" pitchFamily="34" charset="0"/>
            </a:endParaRPr>
          </a:p>
          <a:p>
            <a:r>
              <a:rPr lang="en-US" sz="2000" dirty="0">
                <a:latin typeface="Bahnschrift" panose="020B0502040204020203" pitchFamily="34" charset="0"/>
              </a:rPr>
              <a:t>WITH </a:t>
            </a:r>
            <a:r>
              <a:rPr lang="en-US" sz="2000" dirty="0" err="1">
                <a:latin typeface="Bahnschrift" panose="020B0502040204020203" pitchFamily="34" charset="0"/>
              </a:rPr>
              <a:t>Customer_Spendings</a:t>
            </a:r>
            <a:r>
              <a:rPr lang="en-US" sz="2000" dirty="0">
                <a:latin typeface="Bahnschrift" panose="020B0502040204020203" pitchFamily="34" charset="0"/>
              </a:rPr>
              <a:t> AS</a:t>
            </a:r>
          </a:p>
          <a:p>
            <a:r>
              <a:rPr lang="en-US" sz="2000" dirty="0">
                <a:latin typeface="Bahnschrift" panose="020B0502040204020203" pitchFamily="34" charset="0"/>
              </a:rPr>
              <a:t> (</a:t>
            </a:r>
          </a:p>
          <a:p>
            <a:r>
              <a:rPr lang="en-US" sz="2000" dirty="0">
                <a:latin typeface="Bahnschrift" panose="020B0502040204020203" pitchFamily="34" charset="0"/>
              </a:rPr>
              <a:t>     select  `Customer ID` AS </a:t>
            </a:r>
            <a:r>
              <a:rPr lang="en-US" sz="2000" dirty="0" err="1">
                <a:latin typeface="Bahnschrift" panose="020B0502040204020203" pitchFamily="34" charset="0"/>
              </a:rPr>
              <a:t>CustomerID</a:t>
            </a:r>
            <a:r>
              <a:rPr lang="en-US" sz="2000" dirty="0">
                <a:latin typeface="Bahnschrift" panose="020B0502040204020203" pitchFamily="34" charset="0"/>
              </a:rPr>
              <a:t>,  SUM(Total) AS </a:t>
            </a:r>
            <a:r>
              <a:rPr lang="en-US" sz="2000" dirty="0" err="1">
                <a:latin typeface="Bahnschrift" panose="020B0502040204020203" pitchFamily="34" charset="0"/>
              </a:rPr>
              <a:t>Total_Spent</a:t>
            </a:r>
            <a:r>
              <a:rPr lang="en-US" sz="2000" dirty="0">
                <a:latin typeface="Bahnschrift" panose="020B0502040204020203" pitchFamily="34" charset="0"/>
              </a:rPr>
              <a:t>,  AVG(Total) AS </a:t>
            </a:r>
            <a:r>
              <a:rPr lang="en-US" sz="2000" dirty="0" err="1">
                <a:latin typeface="Bahnschrift" panose="020B0502040204020203" pitchFamily="34" charset="0"/>
              </a:rPr>
              <a:t>Avg_Spent</a:t>
            </a:r>
            <a:r>
              <a:rPr lang="en-US" sz="2000" dirty="0">
                <a:latin typeface="Bahnschrift" panose="020B0502040204020203" pitchFamily="34" charset="0"/>
              </a:rPr>
              <a:t>    </a:t>
            </a:r>
          </a:p>
          <a:p>
            <a:r>
              <a:rPr lang="en-US" sz="2000" dirty="0">
                <a:latin typeface="Bahnschrift" panose="020B0502040204020203" pitchFamily="34" charset="0"/>
              </a:rPr>
              <a:t>     from </a:t>
            </a:r>
            <a:r>
              <a:rPr lang="en-US" sz="2000" dirty="0" err="1">
                <a:latin typeface="Bahnschrift" panose="020B0502040204020203" pitchFamily="34" charset="0"/>
              </a:rPr>
              <a:t>walmartsales</a:t>
            </a:r>
            <a:r>
              <a:rPr lang="en-US" sz="2000" dirty="0">
                <a:latin typeface="Bahnschrift" panose="020B0502040204020203" pitchFamily="34" charset="0"/>
              </a:rPr>
              <a:t> </a:t>
            </a:r>
          </a:p>
          <a:p>
            <a:r>
              <a:rPr lang="en-US" sz="2000" dirty="0">
                <a:latin typeface="Bahnschrift" panose="020B0502040204020203" pitchFamily="34" charset="0"/>
              </a:rPr>
              <a:t>     group by `Customer ID` </a:t>
            </a:r>
          </a:p>
          <a:p>
            <a:r>
              <a:rPr lang="en-US" sz="2000" dirty="0">
                <a:latin typeface="Bahnschrift" panose="020B0502040204020203" pitchFamily="34" charset="0"/>
              </a:rPr>
              <a:t>     order by </a:t>
            </a:r>
            <a:r>
              <a:rPr lang="en-US" sz="2000" dirty="0" err="1">
                <a:latin typeface="Bahnschrift" panose="020B0502040204020203" pitchFamily="34" charset="0"/>
              </a:rPr>
              <a:t>CustomerID</a:t>
            </a:r>
            <a:endParaRPr lang="en-US" sz="2000" dirty="0">
              <a:latin typeface="Bahnschrift" panose="020B0502040204020203" pitchFamily="34" charset="0"/>
            </a:endParaRPr>
          </a:p>
        </p:txBody>
      </p:sp>
    </p:spTree>
    <p:extLst>
      <p:ext uri="{BB962C8B-B14F-4D97-AF65-F5344CB8AC3E}">
        <p14:creationId xmlns:p14="http://schemas.microsoft.com/office/powerpoint/2010/main" val="14409999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6C95B99-8BFC-2914-33A1-1093FFCCB072}"/>
              </a:ext>
            </a:extLst>
          </p:cNvPr>
          <p:cNvSpPr txBox="1"/>
          <p:nvPr/>
        </p:nvSpPr>
        <p:spPr>
          <a:xfrm>
            <a:off x="786581" y="1176932"/>
            <a:ext cx="10756490" cy="4708981"/>
          </a:xfrm>
          <a:prstGeom prst="rect">
            <a:avLst/>
          </a:prstGeom>
          <a:noFill/>
        </p:spPr>
        <p:txBody>
          <a:bodyPr wrap="square">
            <a:spAutoFit/>
          </a:bodyPr>
          <a:lstStyle/>
          <a:p>
            <a:r>
              <a:rPr lang="en-US" sz="2000" dirty="0">
                <a:latin typeface="Bahnschrift" panose="020B0502040204020203" pitchFamily="34" charset="0"/>
              </a:rPr>
              <a:t>/* select * from </a:t>
            </a:r>
            <a:r>
              <a:rPr lang="en-US" sz="2000" dirty="0" err="1">
                <a:latin typeface="Bahnschrift" panose="020B0502040204020203" pitchFamily="34" charset="0"/>
              </a:rPr>
              <a:t>Customer_Spendings</a:t>
            </a:r>
            <a:r>
              <a:rPr lang="en-US" sz="2000" dirty="0">
                <a:latin typeface="Bahnschrift" panose="020B0502040204020203" pitchFamily="34" charset="0"/>
              </a:rPr>
              <a:t>; */</a:t>
            </a:r>
          </a:p>
          <a:p>
            <a:endParaRPr lang="en-US" sz="2000" dirty="0">
              <a:latin typeface="Bahnschrift" panose="020B0502040204020203" pitchFamily="34" charset="0"/>
            </a:endParaRPr>
          </a:p>
          <a:p>
            <a:r>
              <a:rPr lang="en-US" sz="2000" dirty="0">
                <a:latin typeface="Bahnschrift" panose="020B0502040204020203" pitchFamily="34" charset="0"/>
              </a:rPr>
              <a:t>/* Step2: use the case and when segment to categorize the data as per the requirement. */</a:t>
            </a:r>
          </a:p>
          <a:p>
            <a:endParaRPr lang="en-US" sz="2000" dirty="0">
              <a:latin typeface="Bahnschrift" panose="020B0502040204020203" pitchFamily="34" charset="0"/>
            </a:endParaRPr>
          </a:p>
          <a:p>
            <a:r>
              <a:rPr lang="en-US" sz="2000" dirty="0">
                <a:latin typeface="Bahnschrift" panose="020B0502040204020203" pitchFamily="34" charset="0"/>
              </a:rPr>
              <a:t>select  </a:t>
            </a:r>
            <a:r>
              <a:rPr lang="en-US" sz="2000" dirty="0" err="1">
                <a:latin typeface="Bahnschrift" panose="020B0502040204020203" pitchFamily="34" charset="0"/>
              </a:rPr>
              <a:t>CustomerID</a:t>
            </a:r>
            <a:r>
              <a:rPr lang="en-US" sz="2000" dirty="0">
                <a:latin typeface="Bahnschrift" panose="020B0502040204020203" pitchFamily="34" charset="0"/>
              </a:rPr>
              <a:t>, </a:t>
            </a:r>
            <a:r>
              <a:rPr lang="en-US" sz="2000" dirty="0" err="1">
                <a:latin typeface="Bahnschrift" panose="020B0502040204020203" pitchFamily="34" charset="0"/>
              </a:rPr>
              <a:t>Total_Spent</a:t>
            </a:r>
            <a:r>
              <a:rPr lang="en-US" sz="2000" dirty="0">
                <a:latin typeface="Bahnschrift" panose="020B0502040204020203" pitchFamily="34" charset="0"/>
              </a:rPr>
              <a:t>, </a:t>
            </a:r>
            <a:r>
              <a:rPr lang="en-US" sz="2000" dirty="0" err="1">
                <a:latin typeface="Bahnschrift" panose="020B0502040204020203" pitchFamily="34" charset="0"/>
              </a:rPr>
              <a:t>Avg_Spent</a:t>
            </a:r>
            <a:r>
              <a:rPr lang="en-US" sz="2000" dirty="0">
                <a:latin typeface="Bahnschrift" panose="020B0502040204020203" pitchFamily="34" charset="0"/>
              </a:rPr>
              <a:t>,  </a:t>
            </a:r>
          </a:p>
          <a:p>
            <a:r>
              <a:rPr lang="en-US" sz="2000" dirty="0">
                <a:latin typeface="Bahnschrift" panose="020B0502040204020203" pitchFamily="34" charset="0"/>
              </a:rPr>
              <a:t>  </a:t>
            </a:r>
          </a:p>
          <a:p>
            <a:r>
              <a:rPr lang="en-US" sz="2000" dirty="0">
                <a:latin typeface="Bahnschrift" panose="020B0502040204020203" pitchFamily="34" charset="0"/>
              </a:rPr>
              <a:t>CASE        </a:t>
            </a:r>
          </a:p>
          <a:p>
            <a:r>
              <a:rPr lang="en-US" sz="2000" dirty="0">
                <a:latin typeface="Bahnschrift" panose="020B0502040204020203" pitchFamily="34" charset="0"/>
              </a:rPr>
              <a:t>     when </a:t>
            </a:r>
            <a:r>
              <a:rPr lang="en-US" sz="2000" dirty="0" err="1">
                <a:latin typeface="Bahnschrift" panose="020B0502040204020203" pitchFamily="34" charset="0"/>
              </a:rPr>
              <a:t>Avg_Spent</a:t>
            </a:r>
            <a:r>
              <a:rPr lang="en-US" sz="2000" dirty="0">
                <a:latin typeface="Bahnschrift" panose="020B0502040204020203" pitchFamily="34" charset="0"/>
              </a:rPr>
              <a:t> &lt; 300 then 'Low'        </a:t>
            </a:r>
          </a:p>
          <a:p>
            <a:r>
              <a:rPr lang="en-US" sz="2000" dirty="0">
                <a:latin typeface="Bahnschrift" panose="020B0502040204020203" pitchFamily="34" charset="0"/>
              </a:rPr>
              <a:t>     when </a:t>
            </a:r>
            <a:r>
              <a:rPr lang="en-US" sz="2000" dirty="0" err="1">
                <a:latin typeface="Bahnschrift" panose="020B0502040204020203" pitchFamily="34" charset="0"/>
              </a:rPr>
              <a:t>Avg_Spent</a:t>
            </a:r>
            <a:r>
              <a:rPr lang="en-US" sz="2000" dirty="0">
                <a:latin typeface="Bahnschrift" panose="020B0502040204020203" pitchFamily="34" charset="0"/>
              </a:rPr>
              <a:t> BETWEEN 301 AND 350 then 'Medium'       </a:t>
            </a:r>
          </a:p>
          <a:p>
            <a:r>
              <a:rPr lang="en-US" sz="2000" dirty="0">
                <a:latin typeface="Bahnschrift" panose="020B0502040204020203" pitchFamily="34" charset="0"/>
              </a:rPr>
              <a:t>     else 'High'    </a:t>
            </a:r>
          </a:p>
          <a:p>
            <a:r>
              <a:rPr lang="en-US" sz="2000" dirty="0">
                <a:latin typeface="Bahnschrift" panose="020B0502040204020203" pitchFamily="34" charset="0"/>
              </a:rPr>
              <a:t>END AS </a:t>
            </a:r>
            <a:r>
              <a:rPr lang="en-US" sz="2000" dirty="0" err="1">
                <a:latin typeface="Bahnschrift" panose="020B0502040204020203" pitchFamily="34" charset="0"/>
              </a:rPr>
              <a:t>Spending_Tier</a:t>
            </a:r>
            <a:endParaRPr lang="en-US" sz="2000" dirty="0">
              <a:latin typeface="Bahnschrift" panose="020B0502040204020203" pitchFamily="34" charset="0"/>
            </a:endParaRPr>
          </a:p>
          <a:p>
            <a:endParaRPr lang="en-US" sz="2000" dirty="0">
              <a:latin typeface="Bahnschrift" panose="020B0502040204020203" pitchFamily="34" charset="0"/>
            </a:endParaRPr>
          </a:p>
          <a:p>
            <a:r>
              <a:rPr lang="en-US" sz="2000" dirty="0">
                <a:latin typeface="Bahnschrift" panose="020B0502040204020203" pitchFamily="34" charset="0"/>
              </a:rPr>
              <a:t>from </a:t>
            </a:r>
            <a:r>
              <a:rPr lang="en-US" sz="2000" dirty="0" err="1">
                <a:latin typeface="Bahnschrift" panose="020B0502040204020203" pitchFamily="34" charset="0"/>
              </a:rPr>
              <a:t>Customer_Spendings</a:t>
            </a:r>
            <a:endParaRPr lang="en-US" sz="2000" dirty="0">
              <a:latin typeface="Bahnschrift" panose="020B0502040204020203" pitchFamily="34" charset="0"/>
            </a:endParaRPr>
          </a:p>
          <a:p>
            <a:endParaRPr lang="en-US" sz="2000" dirty="0">
              <a:latin typeface="Bahnschrift" panose="020B0502040204020203" pitchFamily="34" charset="0"/>
            </a:endParaRPr>
          </a:p>
          <a:p>
            <a:r>
              <a:rPr lang="en-US" sz="2000" dirty="0">
                <a:latin typeface="Bahnschrift" panose="020B0502040204020203" pitchFamily="34" charset="0"/>
              </a:rPr>
              <a:t>order by </a:t>
            </a:r>
            <a:r>
              <a:rPr lang="en-US" sz="2000" dirty="0" err="1">
                <a:latin typeface="Bahnschrift" panose="020B0502040204020203" pitchFamily="34" charset="0"/>
              </a:rPr>
              <a:t>Avg_Spent</a:t>
            </a:r>
            <a:r>
              <a:rPr lang="en-US" sz="2000" dirty="0">
                <a:latin typeface="Bahnschrift" panose="020B0502040204020203" pitchFamily="34" charset="0"/>
              </a:rPr>
              <a:t> DESC;</a:t>
            </a:r>
          </a:p>
        </p:txBody>
      </p:sp>
    </p:spTree>
    <p:extLst>
      <p:ext uri="{BB962C8B-B14F-4D97-AF65-F5344CB8AC3E}">
        <p14:creationId xmlns:p14="http://schemas.microsoft.com/office/powerpoint/2010/main" val="18069010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815185-DDAD-8DE9-34D1-5BFBC1324961}"/>
              </a:ext>
            </a:extLst>
          </p:cNvPr>
          <p:cNvPicPr>
            <a:picLocks noChangeAspect="1"/>
          </p:cNvPicPr>
          <p:nvPr/>
        </p:nvPicPr>
        <p:blipFill>
          <a:blip r:embed="rId2"/>
          <a:stretch>
            <a:fillRect/>
          </a:stretch>
        </p:blipFill>
        <p:spPr>
          <a:xfrm>
            <a:off x="1042219" y="825923"/>
            <a:ext cx="10107561" cy="4984942"/>
          </a:xfrm>
          <a:prstGeom prst="rect">
            <a:avLst/>
          </a:prstGeom>
        </p:spPr>
      </p:pic>
    </p:spTree>
    <p:extLst>
      <p:ext uri="{BB962C8B-B14F-4D97-AF65-F5344CB8AC3E}">
        <p14:creationId xmlns:p14="http://schemas.microsoft.com/office/powerpoint/2010/main" val="37253210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01EAB0A-479E-1309-4C43-F5636FD657E3}"/>
              </a:ext>
            </a:extLst>
          </p:cNvPr>
          <p:cNvPicPr>
            <a:picLocks noChangeAspect="1"/>
          </p:cNvPicPr>
          <p:nvPr/>
        </p:nvPicPr>
        <p:blipFill>
          <a:blip r:embed="rId2"/>
          <a:stretch>
            <a:fillRect/>
          </a:stretch>
        </p:blipFill>
        <p:spPr>
          <a:xfrm>
            <a:off x="1022555" y="958071"/>
            <a:ext cx="10048568" cy="4975110"/>
          </a:xfrm>
          <a:prstGeom prst="rect">
            <a:avLst/>
          </a:prstGeom>
        </p:spPr>
      </p:pic>
    </p:spTree>
    <p:extLst>
      <p:ext uri="{BB962C8B-B14F-4D97-AF65-F5344CB8AC3E}">
        <p14:creationId xmlns:p14="http://schemas.microsoft.com/office/powerpoint/2010/main" val="30235783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13AA3-AAF5-CBE9-D17F-41FFA0C341C5}"/>
              </a:ext>
            </a:extLst>
          </p:cNvPr>
          <p:cNvSpPr>
            <a:spLocks noGrp="1"/>
          </p:cNvSpPr>
          <p:nvPr>
            <p:ph type="title"/>
          </p:nvPr>
        </p:nvSpPr>
        <p:spPr/>
        <p:txBody>
          <a:bodyPr/>
          <a:lstStyle/>
          <a:p>
            <a:r>
              <a:rPr lang="en-US" dirty="0">
                <a:latin typeface="Arial Rounded MT Bold" panose="020F0704030504030204" pitchFamily="34" charset="0"/>
              </a:rPr>
              <a:t>Introduction</a:t>
            </a:r>
          </a:p>
        </p:txBody>
      </p:sp>
      <p:sp>
        <p:nvSpPr>
          <p:cNvPr id="3" name="Content Placeholder 2">
            <a:extLst>
              <a:ext uri="{FF2B5EF4-FFF2-40B4-BE49-F238E27FC236}">
                <a16:creationId xmlns:a16="http://schemas.microsoft.com/office/drawing/2014/main" id="{9D634BFE-DB90-EC15-5729-66403CF00E0E}"/>
              </a:ext>
            </a:extLst>
          </p:cNvPr>
          <p:cNvSpPr>
            <a:spLocks noGrp="1"/>
          </p:cNvSpPr>
          <p:nvPr>
            <p:ph idx="1"/>
          </p:nvPr>
        </p:nvSpPr>
        <p:spPr/>
        <p:txBody>
          <a:bodyPr>
            <a:normAutofit/>
          </a:bodyPr>
          <a:lstStyle/>
          <a:p>
            <a:r>
              <a:rPr lang="en-US" dirty="0">
                <a:latin typeface="Bahnschrift" panose="020B0502040204020203" pitchFamily="34" charset="0"/>
              </a:rPr>
              <a:t>Walmart, a major retail chain, operates across several cities, offering a wide range of products. The dataset provided contains detailed transaction data, including customer demographics, product lines, sales figures, and payment methods. This project will use advanced SQL techniques to uncover actionable insights into sales performance, customer behavior, and operational efficiencies.</a:t>
            </a:r>
          </a:p>
        </p:txBody>
      </p:sp>
    </p:spTree>
    <p:extLst>
      <p:ext uri="{BB962C8B-B14F-4D97-AF65-F5344CB8AC3E}">
        <p14:creationId xmlns:p14="http://schemas.microsoft.com/office/powerpoint/2010/main" val="9272983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46F14-FF5F-DD9F-FDAB-95EBB47F6AF6}"/>
              </a:ext>
            </a:extLst>
          </p:cNvPr>
          <p:cNvSpPr>
            <a:spLocks noGrp="1"/>
          </p:cNvSpPr>
          <p:nvPr>
            <p:ph type="title"/>
          </p:nvPr>
        </p:nvSpPr>
        <p:spPr/>
        <p:txBody>
          <a:bodyPr>
            <a:normAutofit/>
          </a:bodyPr>
          <a:lstStyle/>
          <a:p>
            <a:pPr algn="l"/>
            <a:r>
              <a:rPr lang="en-US" sz="1800" b="1" u="sng" dirty="0">
                <a:latin typeface="Bahnschrift" panose="020B0502040204020203" pitchFamily="34" charset="0"/>
              </a:rPr>
              <a:t>Task 4: </a:t>
            </a:r>
            <a:r>
              <a:rPr lang="en-US" sz="1800" dirty="0">
                <a:latin typeface="Bahnschrift" panose="020B0502040204020203" pitchFamily="34" charset="0"/>
              </a:rPr>
              <a:t>Detecting Anomalies in Sales Transactions (6 Marks) </a:t>
            </a:r>
            <a:br>
              <a:rPr lang="en-US" sz="1800" dirty="0">
                <a:latin typeface="Bahnschrift" panose="020B0502040204020203" pitchFamily="34" charset="0"/>
              </a:rPr>
            </a:br>
            <a:r>
              <a:rPr lang="en-US" sz="1800" dirty="0">
                <a:latin typeface="Bahnschrift" panose="020B0502040204020203" pitchFamily="34" charset="0"/>
              </a:rPr>
              <a:t>Walmart suspects that some transactions have unusually high or low sales compared to the average for the product line. Identify these anomalies.</a:t>
            </a:r>
          </a:p>
        </p:txBody>
      </p:sp>
      <p:sp>
        <p:nvSpPr>
          <p:cNvPr id="3" name="Content Placeholder 2">
            <a:extLst>
              <a:ext uri="{FF2B5EF4-FFF2-40B4-BE49-F238E27FC236}">
                <a16:creationId xmlns:a16="http://schemas.microsoft.com/office/drawing/2014/main" id="{1847894E-892F-B161-AFE7-F3C14638F71C}"/>
              </a:ext>
            </a:extLst>
          </p:cNvPr>
          <p:cNvSpPr>
            <a:spLocks noGrp="1"/>
          </p:cNvSpPr>
          <p:nvPr>
            <p:ph idx="1"/>
          </p:nvPr>
        </p:nvSpPr>
        <p:spPr/>
        <p:txBody>
          <a:bodyPr>
            <a:normAutofit/>
          </a:bodyPr>
          <a:lstStyle/>
          <a:p>
            <a:r>
              <a:rPr lang="en-US" sz="2000" dirty="0">
                <a:latin typeface="Bahnschrift" panose="020B0502040204020203" pitchFamily="34" charset="0"/>
              </a:rPr>
              <a:t>/* A common way to detect anomalies is by using the z-score method,</a:t>
            </a:r>
          </a:p>
          <a:p>
            <a:r>
              <a:rPr lang="en-US" sz="2000" dirty="0">
                <a:latin typeface="Bahnschrift" panose="020B0502040204020203" pitchFamily="34" charset="0"/>
              </a:rPr>
              <a:t> where: Z-score = (</a:t>
            </a:r>
            <a:r>
              <a:rPr lang="en-US" sz="2000" dirty="0" err="1">
                <a:latin typeface="Bahnschrift" panose="020B0502040204020203" pitchFamily="34" charset="0"/>
              </a:rPr>
              <a:t>TransactionTotal</a:t>
            </a:r>
            <a:r>
              <a:rPr lang="en-US" sz="2000" dirty="0">
                <a:latin typeface="Bahnschrift" panose="020B0502040204020203" pitchFamily="34" charset="0"/>
              </a:rPr>
              <a:t> - Mean) / </a:t>
            </a:r>
            <a:r>
              <a:rPr lang="en-US" sz="2000" dirty="0" err="1">
                <a:latin typeface="Bahnschrift" panose="020B0502040204020203" pitchFamily="34" charset="0"/>
              </a:rPr>
              <a:t>StdDev</a:t>
            </a:r>
            <a:endParaRPr lang="en-US" sz="2000" dirty="0">
              <a:latin typeface="Bahnschrift" panose="020B0502040204020203" pitchFamily="34" charset="0"/>
            </a:endParaRPr>
          </a:p>
          <a:p>
            <a:r>
              <a:rPr lang="en-US" sz="2000" dirty="0">
                <a:latin typeface="Bahnschrift" panose="020B0502040204020203" pitchFamily="34" charset="0"/>
              </a:rPr>
              <a:t>Any transaction with a z-score &gt; 2 or &lt; -2 is considered an anomaly. */</a:t>
            </a:r>
          </a:p>
          <a:p>
            <a:r>
              <a:rPr lang="en-US" sz="2000" dirty="0">
                <a:latin typeface="Bahnschrift" panose="020B0502040204020203" pitchFamily="34" charset="0"/>
              </a:rPr>
              <a:t>/* Let’s say for a specific </a:t>
            </a:r>
            <a:r>
              <a:rPr lang="en-US" sz="2000" dirty="0" err="1">
                <a:latin typeface="Bahnschrift" panose="020B0502040204020203" pitchFamily="34" charset="0"/>
              </a:rPr>
              <a:t>ProductLine</a:t>
            </a:r>
            <a:r>
              <a:rPr lang="en-US" sz="2000" dirty="0">
                <a:latin typeface="Bahnschrift" panose="020B0502040204020203" pitchFamily="34" charset="0"/>
              </a:rPr>
              <a:t>: </a:t>
            </a:r>
          </a:p>
          <a:p>
            <a:r>
              <a:rPr lang="en-US" sz="2000" dirty="0">
                <a:latin typeface="Bahnschrift" panose="020B0502040204020203" pitchFamily="34" charset="0"/>
              </a:rPr>
              <a:t>Average Total = 100Standard Deviation = 10</a:t>
            </a:r>
          </a:p>
          <a:p>
            <a:r>
              <a:rPr lang="en-US" sz="2000" dirty="0">
                <a:latin typeface="Bahnschrift" panose="020B0502040204020203" pitchFamily="34" charset="0"/>
              </a:rPr>
              <a:t>Now, for a transaction with Total = 150:z = 150−100/10 = 5</a:t>
            </a:r>
          </a:p>
          <a:p>
            <a:r>
              <a:rPr lang="en-US" sz="2000" dirty="0">
                <a:latin typeface="Bahnschrift" panose="020B0502040204020203" pitchFamily="34" charset="0"/>
              </a:rPr>
              <a:t>That’s a z-score of 5.  5 standard deviations above the mean. */</a:t>
            </a:r>
          </a:p>
        </p:txBody>
      </p:sp>
    </p:spTree>
    <p:extLst>
      <p:ext uri="{BB962C8B-B14F-4D97-AF65-F5344CB8AC3E}">
        <p14:creationId xmlns:p14="http://schemas.microsoft.com/office/powerpoint/2010/main" val="5448819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A4360F0-E227-66A9-08EB-A0094A883543}"/>
              </a:ext>
            </a:extLst>
          </p:cNvPr>
          <p:cNvSpPr txBox="1"/>
          <p:nvPr/>
        </p:nvSpPr>
        <p:spPr>
          <a:xfrm>
            <a:off x="1170038" y="1022159"/>
            <a:ext cx="9999407" cy="5078313"/>
          </a:xfrm>
          <a:prstGeom prst="rect">
            <a:avLst/>
          </a:prstGeom>
          <a:noFill/>
        </p:spPr>
        <p:txBody>
          <a:bodyPr wrap="square">
            <a:spAutoFit/>
          </a:bodyPr>
          <a:lstStyle/>
          <a:p>
            <a:r>
              <a:rPr lang="en-US" dirty="0">
                <a:latin typeface="Bahnschrift" panose="020B0502040204020203" pitchFamily="34" charset="0"/>
              </a:rPr>
              <a:t>/*Step1: We first calculate the average and std deviation for the total. */</a:t>
            </a:r>
          </a:p>
          <a:p>
            <a:endParaRPr lang="en-US" dirty="0">
              <a:latin typeface="Bahnschrift" panose="020B0502040204020203" pitchFamily="34" charset="0"/>
            </a:endParaRPr>
          </a:p>
          <a:p>
            <a:r>
              <a:rPr lang="en-US" dirty="0">
                <a:latin typeface="Bahnschrift" panose="020B0502040204020203" pitchFamily="34" charset="0"/>
              </a:rPr>
              <a:t>WITH </a:t>
            </a:r>
            <a:r>
              <a:rPr lang="en-US" dirty="0" err="1">
                <a:latin typeface="Bahnschrift" panose="020B0502040204020203" pitchFamily="34" charset="0"/>
              </a:rPr>
              <a:t>ProductLine_Stats</a:t>
            </a:r>
            <a:r>
              <a:rPr lang="en-US" dirty="0">
                <a:latin typeface="Bahnschrift" panose="020B0502040204020203" pitchFamily="34" charset="0"/>
              </a:rPr>
              <a:t> AS</a:t>
            </a:r>
          </a:p>
          <a:p>
            <a:r>
              <a:rPr lang="en-US" dirty="0">
                <a:latin typeface="Bahnschrift" panose="020B0502040204020203" pitchFamily="34" charset="0"/>
              </a:rPr>
              <a:t> (  </a:t>
            </a:r>
          </a:p>
          <a:p>
            <a:r>
              <a:rPr lang="en-US" dirty="0">
                <a:latin typeface="Bahnschrift" panose="020B0502040204020203" pitchFamily="34" charset="0"/>
              </a:rPr>
              <a:t>     select </a:t>
            </a:r>
            <a:r>
              <a:rPr lang="en-US" dirty="0" err="1">
                <a:latin typeface="Bahnschrift" panose="020B0502040204020203" pitchFamily="34" charset="0"/>
              </a:rPr>
              <a:t>Product_Line</a:t>
            </a:r>
            <a:r>
              <a:rPr lang="en-US" dirty="0">
                <a:latin typeface="Bahnschrift" panose="020B0502040204020203" pitchFamily="34" charset="0"/>
              </a:rPr>
              <a:t>, AVG(Total) AS </a:t>
            </a:r>
            <a:r>
              <a:rPr lang="en-US" dirty="0" err="1">
                <a:latin typeface="Bahnschrift" panose="020B0502040204020203" pitchFamily="34" charset="0"/>
              </a:rPr>
              <a:t>Avg_Total</a:t>
            </a:r>
            <a:r>
              <a:rPr lang="en-US" dirty="0">
                <a:latin typeface="Bahnschrift" panose="020B0502040204020203" pitchFamily="34" charset="0"/>
              </a:rPr>
              <a:t>, STDDEV(Total) AS </a:t>
            </a:r>
            <a:r>
              <a:rPr lang="en-US" dirty="0" err="1">
                <a:latin typeface="Bahnschrift" panose="020B0502040204020203" pitchFamily="34" charset="0"/>
              </a:rPr>
              <a:t>StdDev_Total</a:t>
            </a:r>
            <a:r>
              <a:rPr lang="en-US" dirty="0">
                <a:latin typeface="Bahnschrift" panose="020B0502040204020203" pitchFamily="34" charset="0"/>
              </a:rPr>
              <a:t> </a:t>
            </a:r>
          </a:p>
          <a:p>
            <a:r>
              <a:rPr lang="en-US" dirty="0">
                <a:latin typeface="Bahnschrift" panose="020B0502040204020203" pitchFamily="34" charset="0"/>
              </a:rPr>
              <a:t>     from </a:t>
            </a:r>
            <a:r>
              <a:rPr lang="en-US" dirty="0" err="1">
                <a:latin typeface="Bahnschrift" panose="020B0502040204020203" pitchFamily="34" charset="0"/>
              </a:rPr>
              <a:t>walmartsales</a:t>
            </a:r>
            <a:endParaRPr lang="en-US" dirty="0">
              <a:latin typeface="Bahnschrift" panose="020B0502040204020203" pitchFamily="34" charset="0"/>
            </a:endParaRPr>
          </a:p>
          <a:p>
            <a:r>
              <a:rPr lang="en-US" dirty="0">
                <a:latin typeface="Bahnschrift" panose="020B0502040204020203" pitchFamily="34" charset="0"/>
              </a:rPr>
              <a:t>     group by </a:t>
            </a:r>
            <a:r>
              <a:rPr lang="en-US" dirty="0" err="1">
                <a:latin typeface="Bahnschrift" panose="020B0502040204020203" pitchFamily="34" charset="0"/>
              </a:rPr>
              <a:t>Product_Line</a:t>
            </a:r>
            <a:r>
              <a:rPr lang="en-US" dirty="0">
                <a:latin typeface="Bahnschrift" panose="020B0502040204020203" pitchFamily="34" charset="0"/>
              </a:rPr>
              <a:t> </a:t>
            </a:r>
          </a:p>
          <a:p>
            <a:r>
              <a:rPr lang="en-US" dirty="0">
                <a:latin typeface="Bahnschrift" panose="020B0502040204020203" pitchFamily="34" charset="0"/>
              </a:rPr>
              <a:t>),</a:t>
            </a:r>
          </a:p>
          <a:p>
            <a:endParaRPr lang="en-US" dirty="0">
              <a:latin typeface="Bahnschrift" panose="020B0502040204020203" pitchFamily="34" charset="0"/>
            </a:endParaRPr>
          </a:p>
          <a:p>
            <a:r>
              <a:rPr lang="en-US" dirty="0">
                <a:latin typeface="Bahnschrift" panose="020B0502040204020203" pitchFamily="34" charset="0"/>
              </a:rPr>
              <a:t>/* Step2: We calculate the </a:t>
            </a:r>
            <a:r>
              <a:rPr lang="en-US" dirty="0" err="1">
                <a:latin typeface="Bahnschrift" panose="020B0502040204020203" pitchFamily="34" charset="0"/>
              </a:rPr>
              <a:t>Zscore</a:t>
            </a:r>
            <a:r>
              <a:rPr lang="en-US" dirty="0">
                <a:latin typeface="Bahnschrift" panose="020B0502040204020203" pitchFamily="34" charset="0"/>
              </a:rPr>
              <a:t> for the total with respect to product line. */</a:t>
            </a:r>
          </a:p>
          <a:p>
            <a:r>
              <a:rPr lang="en-US" dirty="0" err="1">
                <a:latin typeface="Bahnschrift" panose="020B0502040204020203" pitchFamily="34" charset="0"/>
              </a:rPr>
              <a:t>Sales_WithZScore</a:t>
            </a:r>
            <a:r>
              <a:rPr lang="en-US" dirty="0">
                <a:latin typeface="Bahnschrift" panose="020B0502040204020203" pitchFamily="34" charset="0"/>
              </a:rPr>
              <a:t> AS </a:t>
            </a:r>
          </a:p>
          <a:p>
            <a:r>
              <a:rPr lang="en-US" dirty="0">
                <a:latin typeface="Bahnschrift" panose="020B0502040204020203" pitchFamily="34" charset="0"/>
              </a:rPr>
              <a:t>(    </a:t>
            </a:r>
          </a:p>
          <a:p>
            <a:r>
              <a:rPr lang="en-US" dirty="0">
                <a:latin typeface="Bahnschrift" panose="020B0502040204020203" pitchFamily="34" charset="0"/>
              </a:rPr>
              <a:t>      select </a:t>
            </a:r>
            <a:r>
              <a:rPr lang="en-US" dirty="0" err="1">
                <a:latin typeface="Bahnschrift" panose="020B0502040204020203" pitchFamily="34" charset="0"/>
              </a:rPr>
              <a:t>w.InvoiceID</a:t>
            </a:r>
            <a:r>
              <a:rPr lang="en-US" dirty="0">
                <a:latin typeface="Bahnschrift" panose="020B0502040204020203" pitchFamily="34" charset="0"/>
              </a:rPr>
              <a:t>, </a:t>
            </a:r>
            <a:r>
              <a:rPr lang="en-US" dirty="0" err="1">
                <a:latin typeface="Bahnschrift" panose="020B0502040204020203" pitchFamily="34" charset="0"/>
              </a:rPr>
              <a:t>w.Product_Line</a:t>
            </a:r>
            <a:r>
              <a:rPr lang="en-US" dirty="0">
                <a:latin typeface="Bahnschrift" panose="020B0502040204020203" pitchFamily="34" charset="0"/>
              </a:rPr>
              <a:t>, </a:t>
            </a:r>
            <a:r>
              <a:rPr lang="en-US" dirty="0" err="1">
                <a:latin typeface="Bahnschrift" panose="020B0502040204020203" pitchFamily="34" charset="0"/>
              </a:rPr>
              <a:t>w.Total</a:t>
            </a:r>
            <a:r>
              <a:rPr lang="en-US" dirty="0">
                <a:latin typeface="Bahnschrift" panose="020B0502040204020203" pitchFamily="34" charset="0"/>
              </a:rPr>
              <a:t>, </a:t>
            </a:r>
            <a:r>
              <a:rPr lang="en-US" dirty="0" err="1">
                <a:latin typeface="Bahnschrift" panose="020B0502040204020203" pitchFamily="34" charset="0"/>
              </a:rPr>
              <a:t>p.Avg_Total</a:t>
            </a:r>
            <a:r>
              <a:rPr lang="en-US" dirty="0">
                <a:latin typeface="Bahnschrift" panose="020B0502040204020203" pitchFamily="34" charset="0"/>
              </a:rPr>
              <a:t>, </a:t>
            </a:r>
            <a:r>
              <a:rPr lang="en-US" dirty="0" err="1">
                <a:latin typeface="Bahnschrift" panose="020B0502040204020203" pitchFamily="34" charset="0"/>
              </a:rPr>
              <a:t>p.StdDev_Total</a:t>
            </a:r>
            <a:r>
              <a:rPr lang="en-US" dirty="0">
                <a:latin typeface="Bahnschrift" panose="020B0502040204020203" pitchFamily="34" charset="0"/>
              </a:rPr>
              <a:t>,           </a:t>
            </a:r>
          </a:p>
          <a:p>
            <a:r>
              <a:rPr lang="en-US" dirty="0">
                <a:latin typeface="Bahnschrift" panose="020B0502040204020203" pitchFamily="34" charset="0"/>
              </a:rPr>
              <a:t>      (</a:t>
            </a:r>
            <a:r>
              <a:rPr lang="en-US" dirty="0" err="1">
                <a:latin typeface="Bahnschrift" panose="020B0502040204020203" pitchFamily="34" charset="0"/>
              </a:rPr>
              <a:t>w.Total</a:t>
            </a:r>
            <a:r>
              <a:rPr lang="en-US" dirty="0">
                <a:latin typeface="Bahnschrift" panose="020B0502040204020203" pitchFamily="34" charset="0"/>
              </a:rPr>
              <a:t> - </a:t>
            </a:r>
            <a:r>
              <a:rPr lang="en-US" dirty="0" err="1">
                <a:latin typeface="Bahnschrift" panose="020B0502040204020203" pitchFamily="34" charset="0"/>
              </a:rPr>
              <a:t>p.Avg_Total</a:t>
            </a:r>
            <a:r>
              <a:rPr lang="en-US" dirty="0">
                <a:latin typeface="Bahnschrift" panose="020B0502040204020203" pitchFamily="34" charset="0"/>
              </a:rPr>
              <a:t>) / </a:t>
            </a:r>
            <a:r>
              <a:rPr lang="en-US" dirty="0" err="1">
                <a:latin typeface="Bahnschrift" panose="020B0502040204020203" pitchFamily="34" charset="0"/>
              </a:rPr>
              <a:t>p.StdDev_Total</a:t>
            </a:r>
            <a:r>
              <a:rPr lang="en-US" dirty="0">
                <a:latin typeface="Bahnschrift" panose="020B0502040204020203" pitchFamily="34" charset="0"/>
              </a:rPr>
              <a:t> AS </a:t>
            </a:r>
            <a:r>
              <a:rPr lang="en-US" dirty="0" err="1">
                <a:latin typeface="Bahnschrift" panose="020B0502040204020203" pitchFamily="34" charset="0"/>
              </a:rPr>
              <a:t>ZScore</a:t>
            </a:r>
            <a:r>
              <a:rPr lang="en-US" dirty="0">
                <a:latin typeface="Bahnschrift" panose="020B0502040204020203" pitchFamily="34" charset="0"/>
              </a:rPr>
              <a:t> </a:t>
            </a:r>
          </a:p>
          <a:p>
            <a:r>
              <a:rPr lang="en-US" dirty="0">
                <a:latin typeface="Bahnschrift" panose="020B0502040204020203" pitchFamily="34" charset="0"/>
              </a:rPr>
              <a:t>      from </a:t>
            </a:r>
            <a:r>
              <a:rPr lang="en-US" dirty="0" err="1">
                <a:latin typeface="Bahnschrift" panose="020B0502040204020203" pitchFamily="34" charset="0"/>
              </a:rPr>
              <a:t>walmartsales</a:t>
            </a:r>
            <a:r>
              <a:rPr lang="en-US" dirty="0">
                <a:latin typeface="Bahnschrift" panose="020B0502040204020203" pitchFamily="34" charset="0"/>
              </a:rPr>
              <a:t> w  </a:t>
            </a:r>
          </a:p>
          <a:p>
            <a:endParaRPr lang="en-US" dirty="0">
              <a:latin typeface="Bahnschrift" panose="020B0502040204020203" pitchFamily="34" charset="0"/>
            </a:endParaRPr>
          </a:p>
          <a:p>
            <a:r>
              <a:rPr lang="en-US" dirty="0">
                <a:latin typeface="Bahnschrift" panose="020B0502040204020203" pitchFamily="34" charset="0"/>
              </a:rPr>
              <a:t>     JOIN </a:t>
            </a:r>
            <a:r>
              <a:rPr lang="en-US" dirty="0" err="1">
                <a:latin typeface="Bahnschrift" panose="020B0502040204020203" pitchFamily="34" charset="0"/>
              </a:rPr>
              <a:t>ProductLine_Stats</a:t>
            </a:r>
            <a:r>
              <a:rPr lang="en-US" dirty="0">
                <a:latin typeface="Bahnschrift" panose="020B0502040204020203" pitchFamily="34" charset="0"/>
              </a:rPr>
              <a:t>  p  ON  </a:t>
            </a:r>
            <a:r>
              <a:rPr lang="en-US" dirty="0" err="1">
                <a:latin typeface="Bahnschrift" panose="020B0502040204020203" pitchFamily="34" charset="0"/>
              </a:rPr>
              <a:t>w.Product_Line</a:t>
            </a:r>
            <a:r>
              <a:rPr lang="en-US" dirty="0">
                <a:latin typeface="Bahnschrift" panose="020B0502040204020203" pitchFamily="34" charset="0"/>
              </a:rPr>
              <a:t> = </a:t>
            </a:r>
            <a:r>
              <a:rPr lang="en-US" dirty="0" err="1">
                <a:latin typeface="Bahnschrift" panose="020B0502040204020203" pitchFamily="34" charset="0"/>
              </a:rPr>
              <a:t>p.Product_Line</a:t>
            </a:r>
            <a:endParaRPr lang="en-US" dirty="0">
              <a:latin typeface="Bahnschrift" panose="020B0502040204020203" pitchFamily="34" charset="0"/>
            </a:endParaRPr>
          </a:p>
          <a:p>
            <a:r>
              <a:rPr lang="en-US" dirty="0">
                <a:latin typeface="Bahnschrift" panose="020B0502040204020203" pitchFamily="34" charset="0"/>
              </a:rPr>
              <a:t>)</a:t>
            </a:r>
          </a:p>
        </p:txBody>
      </p:sp>
    </p:spTree>
    <p:extLst>
      <p:ext uri="{BB962C8B-B14F-4D97-AF65-F5344CB8AC3E}">
        <p14:creationId xmlns:p14="http://schemas.microsoft.com/office/powerpoint/2010/main" val="41191793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3BF2EC2-207A-3C28-8F22-D3A7117E1F0A}"/>
              </a:ext>
            </a:extLst>
          </p:cNvPr>
          <p:cNvSpPr txBox="1"/>
          <p:nvPr/>
        </p:nvSpPr>
        <p:spPr>
          <a:xfrm>
            <a:off x="1101212" y="833649"/>
            <a:ext cx="9674942" cy="5355312"/>
          </a:xfrm>
          <a:prstGeom prst="rect">
            <a:avLst/>
          </a:prstGeom>
          <a:noFill/>
        </p:spPr>
        <p:txBody>
          <a:bodyPr wrap="square">
            <a:spAutoFit/>
          </a:bodyPr>
          <a:lstStyle/>
          <a:p>
            <a:r>
              <a:rPr lang="en-US" dirty="0">
                <a:latin typeface="Bahnschrift" panose="020B0502040204020203" pitchFamily="34" charset="0"/>
              </a:rPr>
              <a:t>/* step3: Let's categorize the data of the found-out anomalies. */</a:t>
            </a:r>
          </a:p>
          <a:p>
            <a:endParaRPr lang="en-US" dirty="0">
              <a:latin typeface="Bahnschrift" panose="020B0502040204020203" pitchFamily="34" charset="0"/>
            </a:endParaRPr>
          </a:p>
          <a:p>
            <a:r>
              <a:rPr lang="en-US" dirty="0">
                <a:latin typeface="Bahnschrift" panose="020B0502040204020203" pitchFamily="34" charset="0"/>
              </a:rPr>
              <a:t>select *,    </a:t>
            </a:r>
          </a:p>
          <a:p>
            <a:r>
              <a:rPr lang="en-US" dirty="0">
                <a:latin typeface="Bahnschrift" panose="020B0502040204020203" pitchFamily="34" charset="0"/>
              </a:rPr>
              <a:t>   CASE                </a:t>
            </a:r>
          </a:p>
          <a:p>
            <a:r>
              <a:rPr lang="en-US" dirty="0">
                <a:latin typeface="Bahnschrift" panose="020B0502040204020203" pitchFamily="34" charset="0"/>
              </a:rPr>
              <a:t>        when </a:t>
            </a:r>
            <a:r>
              <a:rPr lang="en-US" dirty="0" err="1">
                <a:latin typeface="Bahnschrift" panose="020B0502040204020203" pitchFamily="34" charset="0"/>
              </a:rPr>
              <a:t>ZScore</a:t>
            </a:r>
            <a:r>
              <a:rPr lang="en-US" dirty="0">
                <a:latin typeface="Bahnschrift" panose="020B0502040204020203" pitchFamily="34" charset="0"/>
              </a:rPr>
              <a:t> &gt; 2 then 'High Anomaly'	    </a:t>
            </a:r>
          </a:p>
          <a:p>
            <a:r>
              <a:rPr lang="en-US" dirty="0">
                <a:latin typeface="Bahnschrift" panose="020B0502040204020203" pitchFamily="34" charset="0"/>
              </a:rPr>
              <a:t>        when </a:t>
            </a:r>
            <a:r>
              <a:rPr lang="en-US" dirty="0" err="1">
                <a:latin typeface="Bahnschrift" panose="020B0502040204020203" pitchFamily="34" charset="0"/>
              </a:rPr>
              <a:t>ZScore</a:t>
            </a:r>
            <a:r>
              <a:rPr lang="en-US" dirty="0">
                <a:latin typeface="Bahnschrift" panose="020B0502040204020203" pitchFamily="34" charset="0"/>
              </a:rPr>
              <a:t> &gt; 3 then 'Extreme High Anomaly'	    </a:t>
            </a:r>
          </a:p>
          <a:p>
            <a:r>
              <a:rPr lang="en-US" dirty="0">
                <a:latin typeface="Bahnschrift" panose="020B0502040204020203" pitchFamily="34" charset="0"/>
              </a:rPr>
              <a:t>        when </a:t>
            </a:r>
            <a:r>
              <a:rPr lang="en-US" dirty="0" err="1">
                <a:latin typeface="Bahnschrift" panose="020B0502040204020203" pitchFamily="34" charset="0"/>
              </a:rPr>
              <a:t>ZScore</a:t>
            </a:r>
            <a:r>
              <a:rPr lang="en-US" dirty="0">
                <a:latin typeface="Bahnschrift" panose="020B0502040204020203" pitchFamily="34" charset="0"/>
              </a:rPr>
              <a:t> &lt; -2 then 'Low Anomaly'        </a:t>
            </a:r>
          </a:p>
          <a:p>
            <a:r>
              <a:rPr lang="en-US" dirty="0">
                <a:latin typeface="Bahnschrift" panose="020B0502040204020203" pitchFamily="34" charset="0"/>
              </a:rPr>
              <a:t>        when </a:t>
            </a:r>
            <a:r>
              <a:rPr lang="en-US" dirty="0" err="1">
                <a:latin typeface="Bahnschrift" panose="020B0502040204020203" pitchFamily="34" charset="0"/>
              </a:rPr>
              <a:t>ZScore</a:t>
            </a:r>
            <a:r>
              <a:rPr lang="en-US" dirty="0">
                <a:latin typeface="Bahnschrift" panose="020B0502040204020203" pitchFamily="34" charset="0"/>
              </a:rPr>
              <a:t> &lt; -3 then 'Extreme Low Anomaly'             </a:t>
            </a:r>
          </a:p>
          <a:p>
            <a:r>
              <a:rPr lang="en-US" dirty="0">
                <a:latin typeface="Bahnschrift" panose="020B0502040204020203" pitchFamily="34" charset="0"/>
              </a:rPr>
              <a:t>        else 'Normal Anomaly'    </a:t>
            </a:r>
          </a:p>
          <a:p>
            <a:r>
              <a:rPr lang="en-US" dirty="0">
                <a:latin typeface="Bahnschrift" panose="020B0502040204020203" pitchFamily="34" charset="0"/>
              </a:rPr>
              <a:t>  END AS </a:t>
            </a:r>
            <a:r>
              <a:rPr lang="en-US" dirty="0" err="1">
                <a:latin typeface="Bahnschrift" panose="020B0502040204020203" pitchFamily="34" charset="0"/>
              </a:rPr>
              <a:t>Anomaly_Category</a:t>
            </a:r>
            <a:r>
              <a:rPr lang="en-US" dirty="0">
                <a:latin typeface="Bahnschrift" panose="020B0502040204020203" pitchFamily="34" charset="0"/>
              </a:rPr>
              <a:t>  </a:t>
            </a:r>
          </a:p>
          <a:p>
            <a:endParaRPr lang="en-US" dirty="0">
              <a:latin typeface="Bahnschrift" panose="020B0502040204020203" pitchFamily="34" charset="0"/>
            </a:endParaRPr>
          </a:p>
          <a:p>
            <a:endParaRPr lang="en-US" dirty="0">
              <a:latin typeface="Bahnschrift" panose="020B0502040204020203" pitchFamily="34" charset="0"/>
            </a:endParaRPr>
          </a:p>
          <a:p>
            <a:r>
              <a:rPr lang="en-US" dirty="0">
                <a:latin typeface="Bahnschrift" panose="020B0502040204020203" pitchFamily="34" charset="0"/>
              </a:rPr>
              <a:t>/* Step4: We select and check the outliers in our data. */</a:t>
            </a:r>
          </a:p>
          <a:p>
            <a:endParaRPr lang="en-US" dirty="0">
              <a:latin typeface="Bahnschrift" panose="020B0502040204020203" pitchFamily="34" charset="0"/>
            </a:endParaRPr>
          </a:p>
          <a:p>
            <a:r>
              <a:rPr lang="en-US" dirty="0">
                <a:latin typeface="Bahnschrift" panose="020B0502040204020203" pitchFamily="34" charset="0"/>
              </a:rPr>
              <a:t>from </a:t>
            </a:r>
            <a:r>
              <a:rPr lang="en-US" dirty="0" err="1">
                <a:latin typeface="Bahnschrift" panose="020B0502040204020203" pitchFamily="34" charset="0"/>
              </a:rPr>
              <a:t>Sales_WithZScore</a:t>
            </a:r>
            <a:endParaRPr lang="en-US" dirty="0">
              <a:latin typeface="Bahnschrift" panose="020B0502040204020203" pitchFamily="34" charset="0"/>
            </a:endParaRPr>
          </a:p>
          <a:p>
            <a:r>
              <a:rPr lang="en-US" dirty="0">
                <a:latin typeface="Bahnschrift" panose="020B0502040204020203" pitchFamily="34" charset="0"/>
              </a:rPr>
              <a:t>/* ABS(</a:t>
            </a:r>
            <a:r>
              <a:rPr lang="en-US" dirty="0" err="1">
                <a:latin typeface="Bahnschrift" panose="020B0502040204020203" pitchFamily="34" charset="0"/>
              </a:rPr>
              <a:t>ZScore</a:t>
            </a:r>
            <a:r>
              <a:rPr lang="en-US" dirty="0">
                <a:latin typeface="Bahnschrift" panose="020B0502040204020203" pitchFamily="34" charset="0"/>
              </a:rPr>
              <a:t>) gives the absolute value, so both high and low extremes are caught. */</a:t>
            </a:r>
          </a:p>
          <a:p>
            <a:r>
              <a:rPr lang="en-US" dirty="0">
                <a:latin typeface="Bahnschrift" panose="020B0502040204020203" pitchFamily="34" charset="0"/>
              </a:rPr>
              <a:t>where ABS(</a:t>
            </a:r>
            <a:r>
              <a:rPr lang="en-US" dirty="0" err="1">
                <a:latin typeface="Bahnschrift" panose="020B0502040204020203" pitchFamily="34" charset="0"/>
              </a:rPr>
              <a:t>ZScore</a:t>
            </a:r>
            <a:r>
              <a:rPr lang="en-US" dirty="0">
                <a:latin typeface="Bahnschrift" panose="020B0502040204020203" pitchFamily="34" charset="0"/>
              </a:rPr>
              <a:t>) &gt; 2</a:t>
            </a:r>
          </a:p>
          <a:p>
            <a:endParaRPr lang="en-US" dirty="0">
              <a:latin typeface="Bahnschrift" panose="020B0502040204020203" pitchFamily="34" charset="0"/>
            </a:endParaRPr>
          </a:p>
          <a:p>
            <a:r>
              <a:rPr lang="en-US" dirty="0">
                <a:latin typeface="Bahnschrift" panose="020B0502040204020203" pitchFamily="34" charset="0"/>
              </a:rPr>
              <a:t>order by </a:t>
            </a:r>
            <a:r>
              <a:rPr lang="en-US" dirty="0" err="1">
                <a:latin typeface="Bahnschrift" panose="020B0502040204020203" pitchFamily="34" charset="0"/>
              </a:rPr>
              <a:t>ZScore</a:t>
            </a:r>
            <a:r>
              <a:rPr lang="en-US" dirty="0">
                <a:latin typeface="Bahnschrift" panose="020B0502040204020203" pitchFamily="34" charset="0"/>
              </a:rPr>
              <a:t> DESC;</a:t>
            </a:r>
          </a:p>
        </p:txBody>
      </p:sp>
    </p:spTree>
    <p:extLst>
      <p:ext uri="{BB962C8B-B14F-4D97-AF65-F5344CB8AC3E}">
        <p14:creationId xmlns:p14="http://schemas.microsoft.com/office/powerpoint/2010/main" val="23153319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6044BAC-02FD-98E7-0723-735469A7DB15}"/>
              </a:ext>
            </a:extLst>
          </p:cNvPr>
          <p:cNvPicPr>
            <a:picLocks noChangeAspect="1"/>
          </p:cNvPicPr>
          <p:nvPr/>
        </p:nvPicPr>
        <p:blipFill>
          <a:blip r:embed="rId2"/>
          <a:stretch>
            <a:fillRect/>
          </a:stretch>
        </p:blipFill>
        <p:spPr>
          <a:xfrm>
            <a:off x="1096297" y="803080"/>
            <a:ext cx="9999406" cy="5086443"/>
          </a:xfrm>
          <a:prstGeom prst="rect">
            <a:avLst/>
          </a:prstGeom>
        </p:spPr>
      </p:pic>
    </p:spTree>
    <p:extLst>
      <p:ext uri="{BB962C8B-B14F-4D97-AF65-F5344CB8AC3E}">
        <p14:creationId xmlns:p14="http://schemas.microsoft.com/office/powerpoint/2010/main" val="26355468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1612771-B061-AD08-47A0-47C299C13303}"/>
              </a:ext>
            </a:extLst>
          </p:cNvPr>
          <p:cNvPicPr>
            <a:picLocks noChangeAspect="1"/>
          </p:cNvPicPr>
          <p:nvPr/>
        </p:nvPicPr>
        <p:blipFill>
          <a:blip r:embed="rId2"/>
          <a:stretch>
            <a:fillRect/>
          </a:stretch>
        </p:blipFill>
        <p:spPr>
          <a:xfrm>
            <a:off x="953729" y="616267"/>
            <a:ext cx="10284542" cy="5460068"/>
          </a:xfrm>
          <a:prstGeom prst="rect">
            <a:avLst/>
          </a:prstGeom>
        </p:spPr>
      </p:pic>
    </p:spTree>
    <p:extLst>
      <p:ext uri="{BB962C8B-B14F-4D97-AF65-F5344CB8AC3E}">
        <p14:creationId xmlns:p14="http://schemas.microsoft.com/office/powerpoint/2010/main" val="39755244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D3AD658-2D1E-C2B6-A8EA-78CC6B9EDF0C}"/>
              </a:ext>
            </a:extLst>
          </p:cNvPr>
          <p:cNvPicPr>
            <a:picLocks noChangeAspect="1"/>
          </p:cNvPicPr>
          <p:nvPr/>
        </p:nvPicPr>
        <p:blipFill>
          <a:blip r:embed="rId2"/>
          <a:stretch>
            <a:fillRect/>
          </a:stretch>
        </p:blipFill>
        <p:spPr>
          <a:xfrm>
            <a:off x="801329" y="769380"/>
            <a:ext cx="10589342" cy="5319239"/>
          </a:xfrm>
          <a:prstGeom prst="rect">
            <a:avLst/>
          </a:prstGeom>
        </p:spPr>
      </p:pic>
    </p:spTree>
    <p:extLst>
      <p:ext uri="{BB962C8B-B14F-4D97-AF65-F5344CB8AC3E}">
        <p14:creationId xmlns:p14="http://schemas.microsoft.com/office/powerpoint/2010/main" val="15089665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BE0BD00-04CA-96D6-6A00-27D89F323C98}"/>
              </a:ext>
            </a:extLst>
          </p:cNvPr>
          <p:cNvPicPr>
            <a:picLocks noChangeAspect="1"/>
          </p:cNvPicPr>
          <p:nvPr/>
        </p:nvPicPr>
        <p:blipFill>
          <a:blip r:embed="rId2"/>
          <a:stretch>
            <a:fillRect/>
          </a:stretch>
        </p:blipFill>
        <p:spPr>
          <a:xfrm>
            <a:off x="845574" y="818542"/>
            <a:ext cx="10500852" cy="5220916"/>
          </a:xfrm>
          <a:prstGeom prst="rect">
            <a:avLst/>
          </a:prstGeom>
        </p:spPr>
      </p:pic>
    </p:spTree>
    <p:extLst>
      <p:ext uri="{BB962C8B-B14F-4D97-AF65-F5344CB8AC3E}">
        <p14:creationId xmlns:p14="http://schemas.microsoft.com/office/powerpoint/2010/main" val="41560019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E6A98-AC13-5982-136B-32E4A668BF44}"/>
              </a:ext>
            </a:extLst>
          </p:cNvPr>
          <p:cNvSpPr>
            <a:spLocks noGrp="1"/>
          </p:cNvSpPr>
          <p:nvPr>
            <p:ph type="title"/>
          </p:nvPr>
        </p:nvSpPr>
        <p:spPr/>
        <p:txBody>
          <a:bodyPr>
            <a:normAutofit/>
          </a:bodyPr>
          <a:lstStyle/>
          <a:p>
            <a:pPr algn="l"/>
            <a:r>
              <a:rPr lang="en-US" sz="1800" b="1" u="sng" dirty="0">
                <a:latin typeface="Bahnschrift" panose="020B0502040204020203" pitchFamily="34" charset="0"/>
              </a:rPr>
              <a:t>Task 5: </a:t>
            </a:r>
            <a:r>
              <a:rPr lang="en-US" sz="1800" dirty="0">
                <a:latin typeface="Bahnschrift" panose="020B0502040204020203" pitchFamily="34" charset="0"/>
              </a:rPr>
              <a:t>Most Popular Payment Method by City (6 Marks) </a:t>
            </a:r>
            <a:br>
              <a:rPr lang="en-US" sz="1800" dirty="0">
                <a:latin typeface="Bahnschrift" panose="020B0502040204020203" pitchFamily="34" charset="0"/>
              </a:rPr>
            </a:br>
            <a:r>
              <a:rPr lang="en-US" sz="1800" dirty="0">
                <a:latin typeface="Bahnschrift" panose="020B0502040204020203" pitchFamily="34" charset="0"/>
              </a:rPr>
              <a:t>Walmart needs to determine the most popular payment method in each city to tailor marketing strategies.</a:t>
            </a:r>
          </a:p>
        </p:txBody>
      </p:sp>
      <p:sp>
        <p:nvSpPr>
          <p:cNvPr id="3" name="Content Placeholder 2">
            <a:extLst>
              <a:ext uri="{FF2B5EF4-FFF2-40B4-BE49-F238E27FC236}">
                <a16:creationId xmlns:a16="http://schemas.microsoft.com/office/drawing/2014/main" id="{3EA8C5B7-116D-3CAE-8B77-A9A7B256F091}"/>
              </a:ext>
            </a:extLst>
          </p:cNvPr>
          <p:cNvSpPr>
            <a:spLocks noGrp="1"/>
          </p:cNvSpPr>
          <p:nvPr>
            <p:ph idx="1"/>
          </p:nvPr>
        </p:nvSpPr>
        <p:spPr>
          <a:xfrm>
            <a:off x="884905" y="2556932"/>
            <a:ext cx="10953134" cy="3318936"/>
          </a:xfrm>
        </p:spPr>
        <p:txBody>
          <a:bodyPr>
            <a:normAutofit/>
          </a:bodyPr>
          <a:lstStyle/>
          <a:p>
            <a:r>
              <a:rPr lang="en-US" sz="2000" dirty="0">
                <a:latin typeface="Bahnschrift" panose="020B0502040204020203" pitchFamily="34" charset="0"/>
              </a:rPr>
              <a:t>/* Step1: We will check how many times each payment method was used in each city. */</a:t>
            </a:r>
          </a:p>
          <a:p>
            <a:r>
              <a:rPr lang="en-US" sz="2000" dirty="0">
                <a:latin typeface="Bahnschrift" panose="020B0502040204020203" pitchFamily="34" charset="0"/>
              </a:rPr>
              <a:t>WITH </a:t>
            </a:r>
            <a:r>
              <a:rPr lang="en-US" sz="2000" dirty="0" err="1">
                <a:latin typeface="Bahnschrift" panose="020B0502040204020203" pitchFamily="34" charset="0"/>
              </a:rPr>
              <a:t>Payment_Counts</a:t>
            </a:r>
            <a:r>
              <a:rPr lang="en-US" sz="2000" dirty="0">
                <a:latin typeface="Bahnschrift" panose="020B0502040204020203" pitchFamily="34" charset="0"/>
              </a:rPr>
              <a:t> AS</a:t>
            </a:r>
          </a:p>
          <a:p>
            <a:r>
              <a:rPr lang="en-US" sz="2000" dirty="0">
                <a:latin typeface="Bahnschrift" panose="020B0502040204020203" pitchFamily="34" charset="0"/>
              </a:rPr>
              <a:t> (</a:t>
            </a:r>
          </a:p>
          <a:p>
            <a:r>
              <a:rPr lang="en-US" sz="2000" dirty="0">
                <a:latin typeface="Bahnschrift" panose="020B0502040204020203" pitchFamily="34" charset="0"/>
              </a:rPr>
              <a:t>    select City, Payment, COUNT(*) AS </a:t>
            </a:r>
            <a:r>
              <a:rPr lang="en-US" sz="2000" dirty="0" err="1">
                <a:latin typeface="Bahnschrift" panose="020B0502040204020203" pitchFamily="34" charset="0"/>
              </a:rPr>
              <a:t>Payment_Count</a:t>
            </a:r>
            <a:r>
              <a:rPr lang="en-US" sz="2000" dirty="0">
                <a:latin typeface="Bahnschrift" panose="020B0502040204020203" pitchFamily="34" charset="0"/>
              </a:rPr>
              <a:t>    </a:t>
            </a:r>
          </a:p>
          <a:p>
            <a:r>
              <a:rPr lang="en-US" sz="2000" dirty="0">
                <a:latin typeface="Bahnschrift" panose="020B0502040204020203" pitchFamily="34" charset="0"/>
              </a:rPr>
              <a:t>    from </a:t>
            </a:r>
            <a:r>
              <a:rPr lang="en-US" sz="2000" dirty="0" err="1">
                <a:latin typeface="Bahnschrift" panose="020B0502040204020203" pitchFamily="34" charset="0"/>
              </a:rPr>
              <a:t>walmartsales</a:t>
            </a:r>
            <a:endParaRPr lang="en-US" sz="2000" dirty="0">
              <a:latin typeface="Bahnschrift" panose="020B0502040204020203" pitchFamily="34" charset="0"/>
            </a:endParaRPr>
          </a:p>
          <a:p>
            <a:r>
              <a:rPr lang="en-US" sz="2000" dirty="0">
                <a:latin typeface="Bahnschrift" panose="020B0502040204020203" pitchFamily="34" charset="0"/>
              </a:rPr>
              <a:t>    group by City, Payment</a:t>
            </a:r>
          </a:p>
          <a:p>
            <a:r>
              <a:rPr lang="en-US" sz="2000" dirty="0">
                <a:latin typeface="Bahnschrift" panose="020B0502040204020203" pitchFamily="34" charset="0"/>
              </a:rPr>
              <a:t>  ),</a:t>
            </a:r>
          </a:p>
        </p:txBody>
      </p:sp>
    </p:spTree>
    <p:extLst>
      <p:ext uri="{BB962C8B-B14F-4D97-AF65-F5344CB8AC3E}">
        <p14:creationId xmlns:p14="http://schemas.microsoft.com/office/powerpoint/2010/main" val="1563437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77956DB-4E96-CB23-5FA6-5545C2D32868}"/>
              </a:ext>
            </a:extLst>
          </p:cNvPr>
          <p:cNvSpPr txBox="1"/>
          <p:nvPr/>
        </p:nvSpPr>
        <p:spPr>
          <a:xfrm>
            <a:off x="948813" y="1049112"/>
            <a:ext cx="10294373" cy="4093428"/>
          </a:xfrm>
          <a:prstGeom prst="rect">
            <a:avLst/>
          </a:prstGeom>
          <a:noFill/>
        </p:spPr>
        <p:txBody>
          <a:bodyPr wrap="square">
            <a:spAutoFit/>
          </a:bodyPr>
          <a:lstStyle/>
          <a:p>
            <a:r>
              <a:rPr lang="en-US" sz="2000" dirty="0">
                <a:latin typeface="Bahnschrift" panose="020B0502040204020203" pitchFamily="34" charset="0"/>
              </a:rPr>
              <a:t>/* Step2: We will rank each payment method per city by their count. */</a:t>
            </a:r>
          </a:p>
          <a:p>
            <a:endParaRPr lang="en-US" sz="2000" dirty="0">
              <a:latin typeface="Bahnschrift" panose="020B0502040204020203" pitchFamily="34" charset="0"/>
            </a:endParaRPr>
          </a:p>
          <a:p>
            <a:r>
              <a:rPr lang="en-US" sz="2000" dirty="0" err="1">
                <a:latin typeface="Bahnschrift" panose="020B0502040204020203" pitchFamily="34" charset="0"/>
              </a:rPr>
              <a:t>Ranked_Payments</a:t>
            </a:r>
            <a:r>
              <a:rPr lang="en-US" sz="2000" dirty="0">
                <a:latin typeface="Bahnschrift" panose="020B0502040204020203" pitchFamily="34" charset="0"/>
              </a:rPr>
              <a:t> AS</a:t>
            </a:r>
          </a:p>
          <a:p>
            <a:r>
              <a:rPr lang="en-US" sz="2000" dirty="0">
                <a:latin typeface="Bahnschrift" panose="020B0502040204020203" pitchFamily="34" charset="0"/>
              </a:rPr>
              <a:t> (    </a:t>
            </a:r>
          </a:p>
          <a:p>
            <a:r>
              <a:rPr lang="en-US" sz="2000" dirty="0">
                <a:latin typeface="Bahnschrift" panose="020B0502040204020203" pitchFamily="34" charset="0"/>
              </a:rPr>
              <a:t>	select *, RANK() OVER (PARTITION BY City ORDER BY </a:t>
            </a:r>
            <a:r>
              <a:rPr lang="en-US" sz="2000" dirty="0" err="1">
                <a:latin typeface="Bahnschrift" panose="020B0502040204020203" pitchFamily="34" charset="0"/>
              </a:rPr>
              <a:t>Payment_Count</a:t>
            </a:r>
            <a:r>
              <a:rPr lang="en-US" sz="2000" dirty="0">
                <a:latin typeface="Bahnschrift" panose="020B0502040204020203" pitchFamily="34" charset="0"/>
              </a:rPr>
              <a:t> DESC) AS </a:t>
            </a:r>
            <a:r>
              <a:rPr lang="en-US" sz="2000" dirty="0" err="1">
                <a:latin typeface="Bahnschrift" panose="020B0502040204020203" pitchFamily="34" charset="0"/>
              </a:rPr>
              <a:t>rk</a:t>
            </a:r>
            <a:endParaRPr lang="en-US" sz="2000" dirty="0">
              <a:latin typeface="Bahnschrift" panose="020B0502040204020203" pitchFamily="34" charset="0"/>
            </a:endParaRPr>
          </a:p>
          <a:p>
            <a:r>
              <a:rPr lang="en-US" sz="2000" dirty="0">
                <a:latin typeface="Bahnschrift" panose="020B0502040204020203" pitchFamily="34" charset="0"/>
              </a:rPr>
              <a:t>       from </a:t>
            </a:r>
            <a:r>
              <a:rPr lang="en-US" sz="2000" dirty="0" err="1">
                <a:latin typeface="Bahnschrift" panose="020B0502040204020203" pitchFamily="34" charset="0"/>
              </a:rPr>
              <a:t>Payment_Counts</a:t>
            </a:r>
            <a:endParaRPr lang="en-US" sz="2000" dirty="0">
              <a:latin typeface="Bahnschrift" panose="020B0502040204020203" pitchFamily="34" charset="0"/>
            </a:endParaRPr>
          </a:p>
          <a:p>
            <a:r>
              <a:rPr lang="en-US" sz="2000" dirty="0">
                <a:latin typeface="Bahnschrift" panose="020B0502040204020203" pitchFamily="34" charset="0"/>
              </a:rPr>
              <a:t>  )</a:t>
            </a:r>
          </a:p>
          <a:p>
            <a:r>
              <a:rPr lang="en-US" sz="2000" dirty="0">
                <a:latin typeface="Bahnschrift" panose="020B0502040204020203" pitchFamily="34" charset="0"/>
              </a:rPr>
              <a:t>	select City, Payment AS </a:t>
            </a:r>
            <a:r>
              <a:rPr lang="en-US" sz="2000" dirty="0" err="1">
                <a:latin typeface="Bahnschrift" panose="020B0502040204020203" pitchFamily="34" charset="0"/>
              </a:rPr>
              <a:t>Most_Popular_Payment_Method</a:t>
            </a:r>
            <a:r>
              <a:rPr lang="en-US" sz="2000" dirty="0">
                <a:latin typeface="Bahnschrift" panose="020B0502040204020203" pitchFamily="34" charset="0"/>
              </a:rPr>
              <a:t>,  </a:t>
            </a:r>
            <a:r>
              <a:rPr lang="en-US" sz="2000" dirty="0" err="1">
                <a:latin typeface="Bahnschrift" panose="020B0502040204020203" pitchFamily="34" charset="0"/>
              </a:rPr>
              <a:t>Payment_Count</a:t>
            </a:r>
            <a:endParaRPr lang="en-US" sz="2000" dirty="0">
              <a:latin typeface="Bahnschrift" panose="020B0502040204020203" pitchFamily="34" charset="0"/>
            </a:endParaRPr>
          </a:p>
          <a:p>
            <a:r>
              <a:rPr lang="en-US" sz="2000" dirty="0">
                <a:latin typeface="Bahnschrift" panose="020B0502040204020203" pitchFamily="34" charset="0"/>
              </a:rPr>
              <a:t>	from </a:t>
            </a:r>
            <a:r>
              <a:rPr lang="en-US" sz="2000" dirty="0" err="1">
                <a:latin typeface="Bahnschrift" panose="020B0502040204020203" pitchFamily="34" charset="0"/>
              </a:rPr>
              <a:t>Ranked_Payments</a:t>
            </a:r>
            <a:endParaRPr lang="en-US" sz="2000" dirty="0">
              <a:latin typeface="Bahnschrift" panose="020B0502040204020203" pitchFamily="34" charset="0"/>
            </a:endParaRPr>
          </a:p>
          <a:p>
            <a:endParaRPr lang="en-US" sz="2000" dirty="0">
              <a:latin typeface="Bahnschrift" panose="020B0502040204020203" pitchFamily="34" charset="0"/>
            </a:endParaRPr>
          </a:p>
          <a:p>
            <a:r>
              <a:rPr lang="en-US" sz="2000" dirty="0">
                <a:latin typeface="Bahnschrift" panose="020B0502040204020203" pitchFamily="34" charset="0"/>
              </a:rPr>
              <a:t>	/* We will filter only the top-ranked (most popular) payment method per city. */</a:t>
            </a:r>
          </a:p>
          <a:p>
            <a:r>
              <a:rPr lang="en-US" sz="2000" dirty="0">
                <a:latin typeface="Bahnschrift" panose="020B0502040204020203" pitchFamily="34" charset="0"/>
              </a:rPr>
              <a:t>	where </a:t>
            </a:r>
            <a:r>
              <a:rPr lang="en-US" sz="2000" dirty="0" err="1">
                <a:latin typeface="Bahnschrift" panose="020B0502040204020203" pitchFamily="34" charset="0"/>
              </a:rPr>
              <a:t>rk</a:t>
            </a:r>
            <a:r>
              <a:rPr lang="en-US" sz="2000" dirty="0">
                <a:latin typeface="Bahnschrift" panose="020B0502040204020203" pitchFamily="34" charset="0"/>
              </a:rPr>
              <a:t> = 1</a:t>
            </a:r>
          </a:p>
          <a:p>
            <a:r>
              <a:rPr lang="en-US" sz="2000" dirty="0">
                <a:latin typeface="Bahnschrift" panose="020B0502040204020203" pitchFamily="34" charset="0"/>
              </a:rPr>
              <a:t>	order by City;</a:t>
            </a:r>
          </a:p>
        </p:txBody>
      </p:sp>
    </p:spTree>
    <p:extLst>
      <p:ext uri="{BB962C8B-B14F-4D97-AF65-F5344CB8AC3E}">
        <p14:creationId xmlns:p14="http://schemas.microsoft.com/office/powerpoint/2010/main" val="11778823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2F8328D-C498-60F1-033B-AA2DBA1EF9E6}"/>
              </a:ext>
            </a:extLst>
          </p:cNvPr>
          <p:cNvPicPr>
            <a:picLocks noChangeAspect="1"/>
          </p:cNvPicPr>
          <p:nvPr/>
        </p:nvPicPr>
        <p:blipFill>
          <a:blip r:embed="rId3"/>
          <a:stretch>
            <a:fillRect/>
          </a:stretch>
        </p:blipFill>
        <p:spPr>
          <a:xfrm>
            <a:off x="1101212" y="730220"/>
            <a:ext cx="10058401" cy="5283386"/>
          </a:xfrm>
          <a:prstGeom prst="rect">
            <a:avLst/>
          </a:prstGeom>
        </p:spPr>
      </p:pic>
    </p:spTree>
    <p:extLst>
      <p:ext uri="{BB962C8B-B14F-4D97-AF65-F5344CB8AC3E}">
        <p14:creationId xmlns:p14="http://schemas.microsoft.com/office/powerpoint/2010/main" val="692976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771B5-4DF1-322A-DC2B-97085ABFAEB4}"/>
              </a:ext>
            </a:extLst>
          </p:cNvPr>
          <p:cNvSpPr>
            <a:spLocks noGrp="1"/>
          </p:cNvSpPr>
          <p:nvPr>
            <p:ph type="title"/>
          </p:nvPr>
        </p:nvSpPr>
        <p:spPr/>
        <p:txBody>
          <a:bodyPr/>
          <a:lstStyle/>
          <a:p>
            <a:r>
              <a:rPr lang="en-US" dirty="0">
                <a:latin typeface="Arial Rounded MT Bold" panose="020F0704030504030204" pitchFamily="34" charset="0"/>
              </a:rPr>
              <a:t>Business Problem</a:t>
            </a:r>
          </a:p>
        </p:txBody>
      </p:sp>
      <p:sp>
        <p:nvSpPr>
          <p:cNvPr id="3" name="Content Placeholder 2">
            <a:extLst>
              <a:ext uri="{FF2B5EF4-FFF2-40B4-BE49-F238E27FC236}">
                <a16:creationId xmlns:a16="http://schemas.microsoft.com/office/drawing/2014/main" id="{7A455F87-1E90-ECF1-6865-BE83EB35B216}"/>
              </a:ext>
            </a:extLst>
          </p:cNvPr>
          <p:cNvSpPr>
            <a:spLocks noGrp="1"/>
          </p:cNvSpPr>
          <p:nvPr>
            <p:ph idx="1"/>
          </p:nvPr>
        </p:nvSpPr>
        <p:spPr/>
        <p:txBody>
          <a:bodyPr/>
          <a:lstStyle/>
          <a:p>
            <a:r>
              <a:rPr lang="en-US" dirty="0">
                <a:latin typeface="Bahnschrift" panose="020B0502040204020203" pitchFamily="34" charset="0"/>
              </a:rPr>
              <a:t>Walmart wants to optimize its sales strategies by analyzing historical transaction data across branches, customer types, payment methods, and product lines. To achieve this, advanced MySQL queries will be employed to answer challenging business questions related to sales performance, customer segmentation, and product trends.</a:t>
            </a:r>
          </a:p>
        </p:txBody>
      </p:sp>
    </p:spTree>
    <p:extLst>
      <p:ext uri="{BB962C8B-B14F-4D97-AF65-F5344CB8AC3E}">
        <p14:creationId xmlns:p14="http://schemas.microsoft.com/office/powerpoint/2010/main" val="20026680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8BCC42A-E834-ECC9-1AEC-E93F1B2AE4BE}"/>
              </a:ext>
            </a:extLst>
          </p:cNvPr>
          <p:cNvPicPr>
            <a:picLocks noChangeAspect="1"/>
          </p:cNvPicPr>
          <p:nvPr/>
        </p:nvPicPr>
        <p:blipFill>
          <a:blip r:embed="rId2"/>
          <a:stretch>
            <a:fillRect/>
          </a:stretch>
        </p:blipFill>
        <p:spPr>
          <a:xfrm>
            <a:off x="882445" y="771549"/>
            <a:ext cx="10427110" cy="5314901"/>
          </a:xfrm>
          <a:prstGeom prst="rect">
            <a:avLst/>
          </a:prstGeom>
        </p:spPr>
      </p:pic>
    </p:spTree>
    <p:extLst>
      <p:ext uri="{BB962C8B-B14F-4D97-AF65-F5344CB8AC3E}">
        <p14:creationId xmlns:p14="http://schemas.microsoft.com/office/powerpoint/2010/main" val="17209257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30F2F-5E1E-F95D-95FF-CD884B11696F}"/>
              </a:ext>
            </a:extLst>
          </p:cNvPr>
          <p:cNvSpPr>
            <a:spLocks noGrp="1"/>
          </p:cNvSpPr>
          <p:nvPr>
            <p:ph type="title"/>
          </p:nvPr>
        </p:nvSpPr>
        <p:spPr>
          <a:xfrm>
            <a:off x="1295402" y="873977"/>
            <a:ext cx="9601196" cy="1112139"/>
          </a:xfrm>
        </p:spPr>
        <p:txBody>
          <a:bodyPr>
            <a:normAutofit/>
          </a:bodyPr>
          <a:lstStyle/>
          <a:p>
            <a:pPr algn="l"/>
            <a:r>
              <a:rPr lang="en-US" sz="1800" b="1" u="sng" dirty="0">
                <a:latin typeface="Bahnschrift" panose="020B0502040204020203" pitchFamily="34" charset="0"/>
              </a:rPr>
              <a:t>Task 6: </a:t>
            </a:r>
            <a:r>
              <a:rPr lang="en-US" sz="1800" dirty="0">
                <a:latin typeface="Bahnschrift" panose="020B0502040204020203" pitchFamily="34" charset="0"/>
              </a:rPr>
              <a:t>Monthly Sales Distribution by Gender (6 Marks) </a:t>
            </a:r>
            <a:br>
              <a:rPr lang="en-US" sz="1800" dirty="0">
                <a:latin typeface="Bahnschrift" panose="020B0502040204020203" pitchFamily="34" charset="0"/>
              </a:rPr>
            </a:br>
            <a:r>
              <a:rPr lang="en-US" sz="1800" dirty="0">
                <a:latin typeface="Bahnschrift" panose="020B0502040204020203" pitchFamily="34" charset="0"/>
              </a:rPr>
              <a:t>Walmart wants to understand the sales distribution between male and female customers on a monthly basis.</a:t>
            </a:r>
          </a:p>
        </p:txBody>
      </p:sp>
      <p:sp>
        <p:nvSpPr>
          <p:cNvPr id="3" name="Content Placeholder 2">
            <a:extLst>
              <a:ext uri="{FF2B5EF4-FFF2-40B4-BE49-F238E27FC236}">
                <a16:creationId xmlns:a16="http://schemas.microsoft.com/office/drawing/2014/main" id="{994C5166-36DB-18E4-A82D-692241A1917F}"/>
              </a:ext>
            </a:extLst>
          </p:cNvPr>
          <p:cNvSpPr>
            <a:spLocks noGrp="1"/>
          </p:cNvSpPr>
          <p:nvPr>
            <p:ph idx="1"/>
          </p:nvPr>
        </p:nvSpPr>
        <p:spPr>
          <a:xfrm>
            <a:off x="1295401" y="2458065"/>
            <a:ext cx="9601196" cy="3726425"/>
          </a:xfrm>
        </p:spPr>
        <p:txBody>
          <a:bodyPr>
            <a:normAutofit lnSpcReduction="10000"/>
          </a:bodyPr>
          <a:lstStyle/>
          <a:p>
            <a:r>
              <a:rPr lang="en-US" sz="1800" dirty="0">
                <a:latin typeface="Bahnschrift" panose="020B0502040204020203" pitchFamily="34" charset="0"/>
              </a:rPr>
              <a:t>WITH </a:t>
            </a:r>
            <a:r>
              <a:rPr lang="en-US" sz="1800" dirty="0" err="1">
                <a:latin typeface="Bahnschrift" panose="020B0502040204020203" pitchFamily="34" charset="0"/>
              </a:rPr>
              <a:t>Monthly_Sales</a:t>
            </a:r>
            <a:r>
              <a:rPr lang="en-US" sz="1800" dirty="0">
                <a:latin typeface="Bahnschrift" panose="020B0502040204020203" pitchFamily="34" charset="0"/>
              </a:rPr>
              <a:t> AS (    </a:t>
            </a:r>
          </a:p>
          <a:p>
            <a:r>
              <a:rPr lang="en-US" sz="1800" dirty="0">
                <a:latin typeface="Bahnschrift" panose="020B0502040204020203" pitchFamily="34" charset="0"/>
              </a:rPr>
              <a:t>    /* We will first extract Month and Year from the Date. */</a:t>
            </a:r>
          </a:p>
          <a:p>
            <a:r>
              <a:rPr lang="en-US" sz="1800" dirty="0">
                <a:latin typeface="Bahnschrift" panose="020B0502040204020203" pitchFamily="34" charset="0"/>
              </a:rPr>
              <a:t>        select  DATE_FORMAT(Date, '%m-%Y') AS Month, Gender, SUM(Total) AS </a:t>
            </a:r>
            <a:r>
              <a:rPr lang="en-US" sz="1800" dirty="0" err="1">
                <a:latin typeface="Bahnschrift" panose="020B0502040204020203" pitchFamily="34" charset="0"/>
              </a:rPr>
              <a:t>Total_Sales</a:t>
            </a:r>
            <a:r>
              <a:rPr lang="en-US" sz="1800" dirty="0">
                <a:latin typeface="Bahnschrift" panose="020B0502040204020203" pitchFamily="34" charset="0"/>
              </a:rPr>
              <a:t>          	     from </a:t>
            </a:r>
            <a:r>
              <a:rPr lang="en-US" sz="1800" dirty="0" err="1">
                <a:latin typeface="Bahnschrift" panose="020B0502040204020203" pitchFamily="34" charset="0"/>
              </a:rPr>
              <a:t>walmartsales</a:t>
            </a:r>
            <a:r>
              <a:rPr lang="en-US" sz="1800" dirty="0">
                <a:latin typeface="Bahnschrift" panose="020B0502040204020203" pitchFamily="34" charset="0"/>
              </a:rPr>
              <a:t>        </a:t>
            </a:r>
          </a:p>
          <a:p>
            <a:r>
              <a:rPr lang="en-US" sz="1800" dirty="0">
                <a:latin typeface="Bahnschrift" panose="020B0502040204020203" pitchFamily="34" charset="0"/>
              </a:rPr>
              <a:t>   /* We will group by Month and Gender to sum up the Total Sales. */    </a:t>
            </a:r>
          </a:p>
          <a:p>
            <a:r>
              <a:rPr lang="en-US" sz="1800" dirty="0">
                <a:latin typeface="Bahnschrift" panose="020B0502040204020203" pitchFamily="34" charset="0"/>
              </a:rPr>
              <a:t>       group by Month, Gender       </a:t>
            </a:r>
          </a:p>
          <a:p>
            <a:r>
              <a:rPr lang="en-US" sz="1800" dirty="0">
                <a:latin typeface="Bahnschrift" panose="020B0502040204020203" pitchFamily="34" charset="0"/>
              </a:rPr>
              <a:t> /* We will order the results chronologically for easy analysis. */    </a:t>
            </a:r>
          </a:p>
          <a:p>
            <a:r>
              <a:rPr lang="en-US" sz="1800" dirty="0">
                <a:latin typeface="Bahnschrift" panose="020B0502040204020203" pitchFamily="34" charset="0"/>
              </a:rPr>
              <a:t>     order by Month, Gender</a:t>
            </a:r>
          </a:p>
          <a:p>
            <a:r>
              <a:rPr lang="en-US" sz="1800" dirty="0">
                <a:latin typeface="Bahnschrift" panose="020B0502040204020203" pitchFamily="34" charset="0"/>
              </a:rPr>
              <a:t>)</a:t>
            </a:r>
          </a:p>
          <a:p>
            <a:r>
              <a:rPr lang="en-US" sz="1800" dirty="0">
                <a:latin typeface="Bahnschrift" panose="020B0502040204020203" pitchFamily="34" charset="0"/>
              </a:rPr>
              <a:t>     select * from </a:t>
            </a:r>
            <a:r>
              <a:rPr lang="en-US" sz="1800" dirty="0" err="1">
                <a:latin typeface="Bahnschrift" panose="020B0502040204020203" pitchFamily="34" charset="0"/>
              </a:rPr>
              <a:t>Monthly_Sales</a:t>
            </a:r>
            <a:r>
              <a:rPr lang="en-US" sz="1800" dirty="0">
                <a:latin typeface="Bahnschrift" panose="020B0502040204020203" pitchFamily="34" charset="0"/>
              </a:rPr>
              <a:t>;</a:t>
            </a:r>
          </a:p>
        </p:txBody>
      </p:sp>
    </p:spTree>
    <p:extLst>
      <p:ext uri="{BB962C8B-B14F-4D97-AF65-F5344CB8AC3E}">
        <p14:creationId xmlns:p14="http://schemas.microsoft.com/office/powerpoint/2010/main" val="4611041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71491A8-DE58-D089-3EFC-BC17A7305D8C}"/>
              </a:ext>
            </a:extLst>
          </p:cNvPr>
          <p:cNvPicPr>
            <a:picLocks noChangeAspect="1"/>
          </p:cNvPicPr>
          <p:nvPr/>
        </p:nvPicPr>
        <p:blipFill>
          <a:blip r:embed="rId2"/>
          <a:stretch>
            <a:fillRect/>
          </a:stretch>
        </p:blipFill>
        <p:spPr>
          <a:xfrm>
            <a:off x="791496" y="818542"/>
            <a:ext cx="10609007" cy="5220916"/>
          </a:xfrm>
          <a:prstGeom prst="rect">
            <a:avLst/>
          </a:prstGeom>
        </p:spPr>
      </p:pic>
    </p:spTree>
    <p:extLst>
      <p:ext uri="{BB962C8B-B14F-4D97-AF65-F5344CB8AC3E}">
        <p14:creationId xmlns:p14="http://schemas.microsoft.com/office/powerpoint/2010/main" val="5224761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29425-B872-9DA4-0CDE-F754548DBC16}"/>
              </a:ext>
            </a:extLst>
          </p:cNvPr>
          <p:cNvSpPr>
            <a:spLocks noGrp="1"/>
          </p:cNvSpPr>
          <p:nvPr>
            <p:ph type="title"/>
          </p:nvPr>
        </p:nvSpPr>
        <p:spPr/>
        <p:txBody>
          <a:bodyPr>
            <a:normAutofit/>
          </a:bodyPr>
          <a:lstStyle/>
          <a:p>
            <a:pPr algn="l"/>
            <a:r>
              <a:rPr lang="en-US" sz="1800" b="1" u="sng" dirty="0">
                <a:latin typeface="Bahnschrift" panose="020B0502040204020203" pitchFamily="34" charset="0"/>
              </a:rPr>
              <a:t>Task 7: </a:t>
            </a:r>
            <a:r>
              <a:rPr lang="en-US" sz="1800" dirty="0">
                <a:latin typeface="Bahnschrift" panose="020B0502040204020203" pitchFamily="34" charset="0"/>
              </a:rPr>
              <a:t>Best Product Line by Customer Type (6 Marks)</a:t>
            </a:r>
            <a:br>
              <a:rPr lang="en-US" sz="1800" dirty="0">
                <a:latin typeface="Bahnschrift" panose="020B0502040204020203" pitchFamily="34" charset="0"/>
              </a:rPr>
            </a:br>
            <a:r>
              <a:rPr lang="en-US" sz="1800" dirty="0">
                <a:latin typeface="Bahnschrift" panose="020B0502040204020203" pitchFamily="34" charset="0"/>
              </a:rPr>
              <a:t>Walmart wants to know which product lines are preferred by different customer types(Member vs. Normal)</a:t>
            </a:r>
          </a:p>
        </p:txBody>
      </p:sp>
      <p:sp>
        <p:nvSpPr>
          <p:cNvPr id="3" name="Content Placeholder 2">
            <a:extLst>
              <a:ext uri="{FF2B5EF4-FFF2-40B4-BE49-F238E27FC236}">
                <a16:creationId xmlns:a16="http://schemas.microsoft.com/office/drawing/2014/main" id="{5E398F0D-BC8B-6FEB-1989-ACEB815C7BAC}"/>
              </a:ext>
            </a:extLst>
          </p:cNvPr>
          <p:cNvSpPr>
            <a:spLocks noGrp="1"/>
          </p:cNvSpPr>
          <p:nvPr>
            <p:ph idx="1"/>
          </p:nvPr>
        </p:nvSpPr>
        <p:spPr>
          <a:xfrm>
            <a:off x="1295400" y="2556931"/>
            <a:ext cx="10149347" cy="3558733"/>
          </a:xfrm>
        </p:spPr>
        <p:txBody>
          <a:bodyPr>
            <a:normAutofit fontScale="92500" lnSpcReduction="10000"/>
          </a:bodyPr>
          <a:lstStyle/>
          <a:p>
            <a:r>
              <a:rPr lang="en-US" sz="2000" dirty="0">
                <a:latin typeface="Bahnschrift" panose="020B0502040204020203" pitchFamily="34" charset="0"/>
              </a:rPr>
              <a:t>/* Step1: Using CTE, we will first calculate </a:t>
            </a:r>
            <a:r>
              <a:rPr lang="en-US" sz="2000" dirty="0" err="1">
                <a:latin typeface="Bahnschrift" panose="020B0502040204020203" pitchFamily="34" charset="0"/>
              </a:rPr>
              <a:t>Total_Sales</a:t>
            </a:r>
            <a:r>
              <a:rPr lang="en-US" sz="2000" dirty="0">
                <a:latin typeface="Bahnschrift" panose="020B0502040204020203" pitchFamily="34" charset="0"/>
              </a:rPr>
              <a:t> for each </a:t>
            </a:r>
            <a:r>
              <a:rPr lang="en-US" sz="2000" dirty="0" err="1">
                <a:latin typeface="Bahnschrift" panose="020B0502040204020203" pitchFamily="34" charset="0"/>
              </a:rPr>
              <a:t>Product_Line</a:t>
            </a:r>
            <a:r>
              <a:rPr lang="en-US" sz="2000" dirty="0">
                <a:latin typeface="Bahnschrift" panose="020B0502040204020203" pitchFamily="34" charset="0"/>
              </a:rPr>
              <a:t> grouped by </a:t>
            </a:r>
            <a:r>
              <a:rPr lang="en-US" sz="2000" dirty="0" err="1">
                <a:latin typeface="Bahnschrift" panose="020B0502040204020203" pitchFamily="34" charset="0"/>
              </a:rPr>
              <a:t>CustomerType</a:t>
            </a:r>
            <a:r>
              <a:rPr lang="en-US" sz="2000" dirty="0">
                <a:latin typeface="Bahnschrift" panose="020B0502040204020203" pitchFamily="34" charset="0"/>
              </a:rPr>
              <a:t>. */</a:t>
            </a:r>
          </a:p>
          <a:p>
            <a:endParaRPr lang="en-US" sz="2000" dirty="0">
              <a:latin typeface="Bahnschrift" panose="020B0502040204020203" pitchFamily="34" charset="0"/>
            </a:endParaRPr>
          </a:p>
          <a:p>
            <a:r>
              <a:rPr lang="en-US" sz="2000" dirty="0">
                <a:latin typeface="Bahnschrift" panose="020B0502040204020203" pitchFamily="34" charset="0"/>
              </a:rPr>
              <a:t>WITH </a:t>
            </a:r>
            <a:r>
              <a:rPr lang="en-US" sz="2000" dirty="0" err="1">
                <a:latin typeface="Bahnschrift" panose="020B0502040204020203" pitchFamily="34" charset="0"/>
              </a:rPr>
              <a:t>ProductLine_Sales</a:t>
            </a:r>
            <a:r>
              <a:rPr lang="en-US" sz="2000" dirty="0">
                <a:latin typeface="Bahnschrift" panose="020B0502040204020203" pitchFamily="34" charset="0"/>
              </a:rPr>
              <a:t> AS</a:t>
            </a:r>
          </a:p>
          <a:p>
            <a:r>
              <a:rPr lang="en-US" sz="2000" dirty="0">
                <a:latin typeface="Bahnschrift" panose="020B0502040204020203" pitchFamily="34" charset="0"/>
              </a:rPr>
              <a:t> (    </a:t>
            </a:r>
          </a:p>
          <a:p>
            <a:pPr lvl="1"/>
            <a:r>
              <a:rPr lang="en-US" dirty="0">
                <a:latin typeface="Bahnschrift" panose="020B0502040204020203" pitchFamily="34" charset="0"/>
              </a:rPr>
              <a:t> select  </a:t>
            </a:r>
            <a:r>
              <a:rPr lang="en-US" dirty="0" err="1">
                <a:latin typeface="Bahnschrift" panose="020B0502040204020203" pitchFamily="34" charset="0"/>
              </a:rPr>
              <a:t>CustomerType</a:t>
            </a:r>
            <a:r>
              <a:rPr lang="en-US" dirty="0">
                <a:latin typeface="Bahnschrift" panose="020B0502040204020203" pitchFamily="34" charset="0"/>
              </a:rPr>
              <a:t>,  </a:t>
            </a:r>
            <a:r>
              <a:rPr lang="en-US" dirty="0" err="1">
                <a:latin typeface="Bahnschrift" panose="020B0502040204020203" pitchFamily="34" charset="0"/>
              </a:rPr>
              <a:t>Product_Line</a:t>
            </a:r>
            <a:r>
              <a:rPr lang="en-US" dirty="0">
                <a:latin typeface="Bahnschrift" panose="020B0502040204020203" pitchFamily="34" charset="0"/>
              </a:rPr>
              <a:t>,  ROUND(SUM(Total),4) AS </a:t>
            </a:r>
            <a:r>
              <a:rPr lang="en-US" dirty="0" err="1">
                <a:latin typeface="Bahnschrift" panose="020B0502040204020203" pitchFamily="34" charset="0"/>
              </a:rPr>
              <a:t>Total_Sales</a:t>
            </a:r>
            <a:r>
              <a:rPr lang="en-US" dirty="0">
                <a:latin typeface="Bahnschrift" panose="020B0502040204020203" pitchFamily="34" charset="0"/>
              </a:rPr>
              <a:t> </a:t>
            </a:r>
          </a:p>
          <a:p>
            <a:pPr marL="457200" lvl="1" indent="0">
              <a:buNone/>
            </a:pPr>
            <a:r>
              <a:rPr lang="en-US" dirty="0">
                <a:latin typeface="Bahnschrift" panose="020B0502040204020203" pitchFamily="34" charset="0"/>
              </a:rPr>
              <a:t>      from </a:t>
            </a:r>
            <a:r>
              <a:rPr lang="en-US" dirty="0" err="1">
                <a:latin typeface="Bahnschrift" panose="020B0502040204020203" pitchFamily="34" charset="0"/>
              </a:rPr>
              <a:t>walmartsales</a:t>
            </a:r>
            <a:endParaRPr lang="en-US" dirty="0">
              <a:latin typeface="Bahnschrift" panose="020B0502040204020203" pitchFamily="34" charset="0"/>
            </a:endParaRPr>
          </a:p>
          <a:p>
            <a:pPr marL="457200" lvl="1" indent="0">
              <a:buNone/>
            </a:pPr>
            <a:r>
              <a:rPr lang="en-US" dirty="0">
                <a:latin typeface="Bahnschrift" panose="020B0502040204020203" pitchFamily="34" charset="0"/>
              </a:rPr>
              <a:t>      group by </a:t>
            </a:r>
            <a:r>
              <a:rPr lang="en-US" dirty="0" err="1">
                <a:latin typeface="Bahnschrift" panose="020B0502040204020203" pitchFamily="34" charset="0"/>
              </a:rPr>
              <a:t>CustomerType</a:t>
            </a:r>
            <a:r>
              <a:rPr lang="en-US" dirty="0">
                <a:latin typeface="Bahnschrift" panose="020B0502040204020203" pitchFamily="34" charset="0"/>
              </a:rPr>
              <a:t>, </a:t>
            </a:r>
            <a:r>
              <a:rPr lang="en-US" dirty="0" err="1">
                <a:latin typeface="Bahnschrift" panose="020B0502040204020203" pitchFamily="34" charset="0"/>
              </a:rPr>
              <a:t>Product_Line</a:t>
            </a:r>
            <a:endParaRPr lang="en-US" dirty="0">
              <a:latin typeface="Bahnschrift" panose="020B0502040204020203" pitchFamily="34" charset="0"/>
            </a:endParaRPr>
          </a:p>
          <a:p>
            <a:pPr marL="457200" lvl="1" indent="0">
              <a:buNone/>
            </a:pPr>
            <a:r>
              <a:rPr lang="en-US" dirty="0">
                <a:latin typeface="Bahnschrift" panose="020B0502040204020203" pitchFamily="34" charset="0"/>
              </a:rPr>
              <a:t>),</a:t>
            </a:r>
          </a:p>
        </p:txBody>
      </p:sp>
    </p:spTree>
    <p:extLst>
      <p:ext uri="{BB962C8B-B14F-4D97-AF65-F5344CB8AC3E}">
        <p14:creationId xmlns:p14="http://schemas.microsoft.com/office/powerpoint/2010/main" val="33889399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A52B6D2-CC4A-82AD-3FE5-D8882AFBBDD2}"/>
              </a:ext>
            </a:extLst>
          </p:cNvPr>
          <p:cNvSpPr txBox="1"/>
          <p:nvPr/>
        </p:nvSpPr>
        <p:spPr>
          <a:xfrm>
            <a:off x="707922" y="851618"/>
            <a:ext cx="11120283" cy="4708981"/>
          </a:xfrm>
          <a:prstGeom prst="rect">
            <a:avLst/>
          </a:prstGeom>
          <a:noFill/>
        </p:spPr>
        <p:txBody>
          <a:bodyPr wrap="square">
            <a:spAutoFit/>
          </a:bodyPr>
          <a:lstStyle/>
          <a:p>
            <a:r>
              <a:rPr lang="en-US" sz="2000" dirty="0">
                <a:latin typeface="Bahnschrift" panose="020B0502040204020203" pitchFamily="34" charset="0"/>
              </a:rPr>
              <a:t>/* Step2: We now rank the product lines by sales with respect to each customer type.*/</a:t>
            </a:r>
          </a:p>
          <a:p>
            <a:endParaRPr lang="en-US" sz="2000" dirty="0">
              <a:latin typeface="Bahnschrift" panose="020B0502040204020203" pitchFamily="34" charset="0"/>
            </a:endParaRPr>
          </a:p>
          <a:p>
            <a:r>
              <a:rPr lang="en-US" sz="2000" dirty="0" err="1">
                <a:latin typeface="Bahnschrift" panose="020B0502040204020203" pitchFamily="34" charset="0"/>
              </a:rPr>
              <a:t>Ranked_ProductLines</a:t>
            </a:r>
            <a:r>
              <a:rPr lang="en-US" sz="2000" dirty="0">
                <a:latin typeface="Bahnschrift" panose="020B0502040204020203" pitchFamily="34" charset="0"/>
              </a:rPr>
              <a:t> AS</a:t>
            </a:r>
          </a:p>
          <a:p>
            <a:r>
              <a:rPr lang="en-US" sz="2000" dirty="0">
                <a:latin typeface="Bahnschrift" panose="020B0502040204020203" pitchFamily="34" charset="0"/>
              </a:rPr>
              <a:t> (</a:t>
            </a:r>
          </a:p>
          <a:p>
            <a:r>
              <a:rPr lang="en-US" sz="2000" dirty="0">
                <a:latin typeface="Bahnschrift" panose="020B0502040204020203" pitchFamily="34" charset="0"/>
              </a:rPr>
              <a:t>       select *, RANK() OVER (PARTITION BY </a:t>
            </a:r>
            <a:r>
              <a:rPr lang="en-US" sz="2000" dirty="0" err="1">
                <a:latin typeface="Bahnschrift" panose="020B0502040204020203" pitchFamily="34" charset="0"/>
              </a:rPr>
              <a:t>CustomerType</a:t>
            </a:r>
            <a:r>
              <a:rPr lang="en-US" sz="2000" dirty="0">
                <a:latin typeface="Bahnschrift" panose="020B0502040204020203" pitchFamily="34" charset="0"/>
              </a:rPr>
              <a:t> ORDER BY </a:t>
            </a:r>
            <a:r>
              <a:rPr lang="en-US" sz="2000" dirty="0" err="1">
                <a:latin typeface="Bahnschrift" panose="020B0502040204020203" pitchFamily="34" charset="0"/>
              </a:rPr>
              <a:t>Total_Sales</a:t>
            </a:r>
            <a:r>
              <a:rPr lang="en-US" sz="2000" dirty="0">
                <a:latin typeface="Bahnschrift" panose="020B0502040204020203" pitchFamily="34" charset="0"/>
              </a:rPr>
              <a:t> DESC) AS </a:t>
            </a:r>
            <a:r>
              <a:rPr lang="en-US" sz="2000" dirty="0" err="1">
                <a:latin typeface="Bahnschrift" panose="020B0502040204020203" pitchFamily="34" charset="0"/>
              </a:rPr>
              <a:t>rk</a:t>
            </a:r>
            <a:r>
              <a:rPr lang="en-US" sz="2000" dirty="0">
                <a:latin typeface="Bahnschrift" panose="020B0502040204020203" pitchFamily="34" charset="0"/>
              </a:rPr>
              <a:t>         	from </a:t>
            </a:r>
            <a:r>
              <a:rPr lang="en-US" sz="2000" dirty="0" err="1">
                <a:latin typeface="Bahnschrift" panose="020B0502040204020203" pitchFamily="34" charset="0"/>
              </a:rPr>
              <a:t>ProductLine_Sales</a:t>
            </a:r>
            <a:endParaRPr lang="en-US" sz="2000" dirty="0">
              <a:latin typeface="Bahnschrift" panose="020B0502040204020203" pitchFamily="34" charset="0"/>
            </a:endParaRPr>
          </a:p>
          <a:p>
            <a:r>
              <a:rPr lang="en-US" sz="2000" dirty="0">
                <a:latin typeface="Bahnschrift" panose="020B0502040204020203" pitchFamily="34" charset="0"/>
              </a:rPr>
              <a:t>  )</a:t>
            </a:r>
          </a:p>
          <a:p>
            <a:endParaRPr lang="en-US" sz="2000" dirty="0">
              <a:latin typeface="Bahnschrift" panose="020B0502040204020203" pitchFamily="34" charset="0"/>
            </a:endParaRPr>
          </a:p>
          <a:p>
            <a:endParaRPr lang="en-US" sz="2000" dirty="0">
              <a:latin typeface="Bahnschrift" panose="020B0502040204020203" pitchFamily="34" charset="0"/>
            </a:endParaRPr>
          </a:p>
          <a:p>
            <a:r>
              <a:rPr lang="en-US" sz="2000" dirty="0">
                <a:latin typeface="Bahnschrift" panose="020B0502040204020203" pitchFamily="34" charset="0"/>
              </a:rPr>
              <a:t>/* Step3: We now select only the top-ranked(best) </a:t>
            </a:r>
            <a:r>
              <a:rPr lang="en-US" sz="2000" dirty="0" err="1">
                <a:latin typeface="Bahnschrift" panose="020B0502040204020203" pitchFamily="34" charset="0"/>
              </a:rPr>
              <a:t>Product_Line</a:t>
            </a:r>
            <a:r>
              <a:rPr lang="en-US" sz="2000" dirty="0">
                <a:latin typeface="Bahnschrift" panose="020B0502040204020203" pitchFamily="34" charset="0"/>
              </a:rPr>
              <a:t> per </a:t>
            </a:r>
            <a:r>
              <a:rPr lang="en-US" sz="2000" dirty="0" err="1">
                <a:latin typeface="Bahnschrift" panose="020B0502040204020203" pitchFamily="34" charset="0"/>
              </a:rPr>
              <a:t>CustomerType</a:t>
            </a:r>
            <a:r>
              <a:rPr lang="en-US" sz="2000" dirty="0">
                <a:latin typeface="Bahnschrift" panose="020B0502040204020203" pitchFamily="34" charset="0"/>
              </a:rPr>
              <a:t>. */</a:t>
            </a:r>
          </a:p>
          <a:p>
            <a:endParaRPr lang="en-US" sz="2000" dirty="0">
              <a:latin typeface="Bahnschrift" panose="020B0502040204020203" pitchFamily="34" charset="0"/>
            </a:endParaRPr>
          </a:p>
          <a:p>
            <a:r>
              <a:rPr lang="en-US" sz="2000" dirty="0">
                <a:latin typeface="Bahnschrift" panose="020B0502040204020203" pitchFamily="34" charset="0"/>
              </a:rPr>
              <a:t>    select </a:t>
            </a:r>
            <a:r>
              <a:rPr lang="en-US" sz="2000" dirty="0" err="1">
                <a:latin typeface="Bahnschrift" panose="020B0502040204020203" pitchFamily="34" charset="0"/>
              </a:rPr>
              <a:t>CustomerType</a:t>
            </a:r>
            <a:r>
              <a:rPr lang="en-US" sz="2000" dirty="0">
                <a:latin typeface="Bahnschrift" panose="020B0502040204020203" pitchFamily="34" charset="0"/>
              </a:rPr>
              <a:t>, </a:t>
            </a:r>
            <a:r>
              <a:rPr lang="en-US" sz="2000" dirty="0" err="1">
                <a:latin typeface="Bahnschrift" panose="020B0502040204020203" pitchFamily="34" charset="0"/>
              </a:rPr>
              <a:t>Product_Line</a:t>
            </a:r>
            <a:r>
              <a:rPr lang="en-US" sz="2000" dirty="0">
                <a:latin typeface="Bahnschrift" panose="020B0502040204020203" pitchFamily="34" charset="0"/>
              </a:rPr>
              <a:t> AS </a:t>
            </a:r>
            <a:r>
              <a:rPr lang="en-US" sz="2000" dirty="0" err="1">
                <a:latin typeface="Bahnschrift" panose="020B0502040204020203" pitchFamily="34" charset="0"/>
              </a:rPr>
              <a:t>Best_Product_Line</a:t>
            </a:r>
            <a:r>
              <a:rPr lang="en-US" sz="2000" dirty="0">
                <a:latin typeface="Bahnschrift" panose="020B0502040204020203" pitchFamily="34" charset="0"/>
              </a:rPr>
              <a:t>, </a:t>
            </a:r>
            <a:r>
              <a:rPr lang="en-US" sz="2000" dirty="0" err="1">
                <a:latin typeface="Bahnschrift" panose="020B0502040204020203" pitchFamily="34" charset="0"/>
              </a:rPr>
              <a:t>Total_Sales</a:t>
            </a:r>
            <a:endParaRPr lang="en-US" sz="2000" dirty="0">
              <a:latin typeface="Bahnschrift" panose="020B0502040204020203" pitchFamily="34" charset="0"/>
            </a:endParaRPr>
          </a:p>
          <a:p>
            <a:r>
              <a:rPr lang="en-US" sz="2000" dirty="0">
                <a:latin typeface="Bahnschrift" panose="020B0502040204020203" pitchFamily="34" charset="0"/>
              </a:rPr>
              <a:t>    from </a:t>
            </a:r>
            <a:r>
              <a:rPr lang="en-US" sz="2000" dirty="0" err="1">
                <a:latin typeface="Bahnschrift" panose="020B0502040204020203" pitchFamily="34" charset="0"/>
              </a:rPr>
              <a:t>Ranked_ProductLines</a:t>
            </a:r>
            <a:endParaRPr lang="en-US" sz="2000" dirty="0">
              <a:latin typeface="Bahnschrift" panose="020B0502040204020203" pitchFamily="34" charset="0"/>
            </a:endParaRPr>
          </a:p>
          <a:p>
            <a:r>
              <a:rPr lang="en-US" sz="2000" dirty="0">
                <a:latin typeface="Bahnschrift" panose="020B0502040204020203" pitchFamily="34" charset="0"/>
              </a:rPr>
              <a:t>    where </a:t>
            </a:r>
            <a:r>
              <a:rPr lang="en-US" sz="2000" dirty="0" err="1">
                <a:latin typeface="Bahnschrift" panose="020B0502040204020203" pitchFamily="34" charset="0"/>
              </a:rPr>
              <a:t>rk</a:t>
            </a:r>
            <a:r>
              <a:rPr lang="en-US" sz="2000" dirty="0">
                <a:latin typeface="Bahnschrift" panose="020B0502040204020203" pitchFamily="34" charset="0"/>
              </a:rPr>
              <a:t> = 1</a:t>
            </a:r>
          </a:p>
          <a:p>
            <a:r>
              <a:rPr lang="en-US" sz="2000" dirty="0">
                <a:latin typeface="Bahnschrift" panose="020B0502040204020203" pitchFamily="34" charset="0"/>
              </a:rPr>
              <a:t>    order by </a:t>
            </a:r>
            <a:r>
              <a:rPr lang="en-US" sz="2000" dirty="0" err="1">
                <a:latin typeface="Bahnschrift" panose="020B0502040204020203" pitchFamily="34" charset="0"/>
              </a:rPr>
              <a:t>CustomerType</a:t>
            </a:r>
            <a:r>
              <a:rPr lang="en-US" sz="2000" dirty="0">
                <a:latin typeface="Bahnschrift" panose="020B0502040204020203" pitchFamily="34" charset="0"/>
              </a:rPr>
              <a:t>;</a:t>
            </a:r>
          </a:p>
        </p:txBody>
      </p:sp>
    </p:spTree>
    <p:extLst>
      <p:ext uri="{BB962C8B-B14F-4D97-AF65-F5344CB8AC3E}">
        <p14:creationId xmlns:p14="http://schemas.microsoft.com/office/powerpoint/2010/main" val="15228126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BE476B2-4D05-DF64-6407-3314FBDEA71C}"/>
              </a:ext>
            </a:extLst>
          </p:cNvPr>
          <p:cNvPicPr>
            <a:picLocks noChangeAspect="1"/>
          </p:cNvPicPr>
          <p:nvPr/>
        </p:nvPicPr>
        <p:blipFill>
          <a:blip r:embed="rId2"/>
          <a:stretch>
            <a:fillRect/>
          </a:stretch>
        </p:blipFill>
        <p:spPr>
          <a:xfrm>
            <a:off x="983226" y="842111"/>
            <a:ext cx="10205884" cy="5224391"/>
          </a:xfrm>
          <a:prstGeom prst="rect">
            <a:avLst/>
          </a:prstGeom>
        </p:spPr>
      </p:pic>
    </p:spTree>
    <p:extLst>
      <p:ext uri="{BB962C8B-B14F-4D97-AF65-F5344CB8AC3E}">
        <p14:creationId xmlns:p14="http://schemas.microsoft.com/office/powerpoint/2010/main" val="33726376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9DDF775-B29C-E0E6-48D3-132F3BFA57E4}"/>
              </a:ext>
            </a:extLst>
          </p:cNvPr>
          <p:cNvPicPr>
            <a:picLocks noChangeAspect="1"/>
          </p:cNvPicPr>
          <p:nvPr/>
        </p:nvPicPr>
        <p:blipFill>
          <a:blip r:embed="rId2"/>
          <a:stretch>
            <a:fillRect/>
          </a:stretch>
        </p:blipFill>
        <p:spPr>
          <a:xfrm>
            <a:off x="1081548" y="799604"/>
            <a:ext cx="10028904" cy="5276731"/>
          </a:xfrm>
          <a:prstGeom prst="rect">
            <a:avLst/>
          </a:prstGeom>
        </p:spPr>
      </p:pic>
    </p:spTree>
    <p:extLst>
      <p:ext uri="{BB962C8B-B14F-4D97-AF65-F5344CB8AC3E}">
        <p14:creationId xmlns:p14="http://schemas.microsoft.com/office/powerpoint/2010/main" val="30422974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57683-98CE-EC98-7987-AAA620991D6B}"/>
              </a:ext>
            </a:extLst>
          </p:cNvPr>
          <p:cNvSpPr>
            <a:spLocks noGrp="1"/>
          </p:cNvSpPr>
          <p:nvPr>
            <p:ph type="title"/>
          </p:nvPr>
        </p:nvSpPr>
        <p:spPr/>
        <p:txBody>
          <a:bodyPr>
            <a:normAutofit/>
          </a:bodyPr>
          <a:lstStyle/>
          <a:p>
            <a:pPr algn="l"/>
            <a:r>
              <a:rPr lang="en-US" sz="1800" b="1" u="sng" dirty="0">
                <a:latin typeface="Bahnschrift" panose="020B0502040204020203" pitchFamily="34" charset="0"/>
              </a:rPr>
              <a:t>Task 8: </a:t>
            </a:r>
            <a:r>
              <a:rPr lang="en-US" sz="1800" dirty="0">
                <a:latin typeface="Bahnschrift" panose="020B0502040204020203" pitchFamily="34" charset="0"/>
              </a:rPr>
              <a:t>Identifying Repeat Customers (6 Marks) </a:t>
            </a:r>
            <a:br>
              <a:rPr lang="en-US" sz="1800" dirty="0">
                <a:latin typeface="Bahnschrift" panose="020B0502040204020203" pitchFamily="34" charset="0"/>
              </a:rPr>
            </a:br>
            <a:r>
              <a:rPr lang="en-US" sz="1800" dirty="0">
                <a:latin typeface="Bahnschrift" panose="020B0502040204020203" pitchFamily="34" charset="0"/>
              </a:rPr>
              <a:t>Walmart needs to identify customers who made repeat purchases within a specific time frame (e.g., within 30 days).</a:t>
            </a:r>
          </a:p>
        </p:txBody>
      </p:sp>
      <p:sp>
        <p:nvSpPr>
          <p:cNvPr id="3" name="Content Placeholder 2">
            <a:extLst>
              <a:ext uri="{FF2B5EF4-FFF2-40B4-BE49-F238E27FC236}">
                <a16:creationId xmlns:a16="http://schemas.microsoft.com/office/drawing/2014/main" id="{128615B9-BDB8-8DFA-16AA-65FBE6DFC30C}"/>
              </a:ext>
            </a:extLst>
          </p:cNvPr>
          <p:cNvSpPr>
            <a:spLocks noGrp="1"/>
          </p:cNvSpPr>
          <p:nvPr>
            <p:ph idx="1"/>
          </p:nvPr>
        </p:nvSpPr>
        <p:spPr>
          <a:xfrm>
            <a:off x="855406" y="2625758"/>
            <a:ext cx="11169446" cy="3318936"/>
          </a:xfrm>
        </p:spPr>
        <p:txBody>
          <a:bodyPr>
            <a:normAutofit lnSpcReduction="10000"/>
          </a:bodyPr>
          <a:lstStyle/>
          <a:p>
            <a:r>
              <a:rPr lang="en-US" sz="2000" dirty="0">
                <a:latin typeface="Bahnschrift" panose="020B0502040204020203" pitchFamily="34" charset="0"/>
              </a:rPr>
              <a:t>/* Step1: We will first retrieve the next purchase date for each Customer ID using LEAD. */</a:t>
            </a:r>
          </a:p>
          <a:p>
            <a:endParaRPr lang="en-US" sz="2000" dirty="0">
              <a:latin typeface="Bahnschrift" panose="020B0502040204020203" pitchFamily="34" charset="0"/>
            </a:endParaRPr>
          </a:p>
          <a:p>
            <a:r>
              <a:rPr lang="en-US" sz="2000" dirty="0">
                <a:latin typeface="Bahnschrift" panose="020B0502040204020203" pitchFamily="34" charset="0"/>
              </a:rPr>
              <a:t>WITH </a:t>
            </a:r>
            <a:r>
              <a:rPr lang="en-US" sz="2000" dirty="0" err="1">
                <a:latin typeface="Bahnschrift" panose="020B0502040204020203" pitchFamily="34" charset="0"/>
              </a:rPr>
              <a:t>Customer_Purchases</a:t>
            </a:r>
            <a:r>
              <a:rPr lang="en-US" sz="2000" dirty="0">
                <a:latin typeface="Bahnschrift" panose="020B0502040204020203" pitchFamily="34" charset="0"/>
              </a:rPr>
              <a:t> AS</a:t>
            </a:r>
          </a:p>
          <a:p>
            <a:r>
              <a:rPr lang="en-US" sz="2000" dirty="0">
                <a:latin typeface="Bahnschrift" panose="020B0502040204020203" pitchFamily="34" charset="0"/>
              </a:rPr>
              <a:t> (    </a:t>
            </a:r>
          </a:p>
          <a:p>
            <a:pPr lvl="1"/>
            <a:r>
              <a:rPr lang="en-US" dirty="0">
                <a:latin typeface="Bahnschrift" panose="020B0502040204020203" pitchFamily="34" charset="0"/>
              </a:rPr>
              <a:t>select `Customer ID`, Date AS </a:t>
            </a:r>
            <a:r>
              <a:rPr lang="en-US" dirty="0" err="1">
                <a:latin typeface="Bahnschrift" panose="020B0502040204020203" pitchFamily="34" charset="0"/>
              </a:rPr>
              <a:t>PurchaseDate</a:t>
            </a:r>
            <a:r>
              <a:rPr lang="en-US" dirty="0">
                <a:latin typeface="Bahnschrift" panose="020B0502040204020203" pitchFamily="34" charset="0"/>
              </a:rPr>
              <a:t>,</a:t>
            </a:r>
          </a:p>
          <a:p>
            <a:pPr marL="457200" lvl="1" indent="0">
              <a:buNone/>
            </a:pPr>
            <a:r>
              <a:rPr lang="en-US" dirty="0">
                <a:latin typeface="Bahnschrift" panose="020B0502040204020203" pitchFamily="34" charset="0"/>
              </a:rPr>
              <a:t>    LEAD(Date) OVER (PARTITION BY `Customer ID` ORDER BY Date) AS </a:t>
            </a:r>
            <a:r>
              <a:rPr lang="en-US" dirty="0" err="1">
                <a:latin typeface="Bahnschrift" panose="020B0502040204020203" pitchFamily="34" charset="0"/>
              </a:rPr>
              <a:t>Next_PurchaseDate</a:t>
            </a:r>
            <a:endParaRPr lang="en-US" dirty="0">
              <a:latin typeface="Bahnschrift" panose="020B0502040204020203" pitchFamily="34" charset="0"/>
            </a:endParaRPr>
          </a:p>
          <a:p>
            <a:pPr lvl="1"/>
            <a:r>
              <a:rPr lang="en-US" dirty="0">
                <a:latin typeface="Bahnschrift" panose="020B0502040204020203" pitchFamily="34" charset="0"/>
              </a:rPr>
              <a:t>from </a:t>
            </a:r>
            <a:r>
              <a:rPr lang="en-US" dirty="0" err="1">
                <a:latin typeface="Bahnschrift" panose="020B0502040204020203" pitchFamily="34" charset="0"/>
              </a:rPr>
              <a:t>walmartsales</a:t>
            </a:r>
            <a:endParaRPr lang="en-US" dirty="0">
              <a:latin typeface="Bahnschrift" panose="020B0502040204020203" pitchFamily="34" charset="0"/>
            </a:endParaRPr>
          </a:p>
          <a:p>
            <a:pPr marL="457200" lvl="1" indent="0">
              <a:buNone/>
            </a:pPr>
            <a:r>
              <a:rPr lang="en-US" dirty="0">
                <a:latin typeface="Bahnschrift" panose="020B0502040204020203" pitchFamily="34" charset="0"/>
              </a:rPr>
              <a:t>)</a:t>
            </a:r>
          </a:p>
        </p:txBody>
      </p:sp>
    </p:spTree>
    <p:extLst>
      <p:ext uri="{BB962C8B-B14F-4D97-AF65-F5344CB8AC3E}">
        <p14:creationId xmlns:p14="http://schemas.microsoft.com/office/powerpoint/2010/main" val="6641168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4BD7C37-9DE7-E8AB-D530-72FD4B7F79C9}"/>
              </a:ext>
            </a:extLst>
          </p:cNvPr>
          <p:cNvSpPr txBox="1"/>
          <p:nvPr/>
        </p:nvSpPr>
        <p:spPr>
          <a:xfrm>
            <a:off x="884903" y="1205579"/>
            <a:ext cx="10825316" cy="3170099"/>
          </a:xfrm>
          <a:prstGeom prst="rect">
            <a:avLst/>
          </a:prstGeom>
          <a:noFill/>
        </p:spPr>
        <p:txBody>
          <a:bodyPr wrap="square">
            <a:spAutoFit/>
          </a:bodyPr>
          <a:lstStyle/>
          <a:p>
            <a:r>
              <a:rPr lang="en-US" sz="2000" dirty="0">
                <a:latin typeface="Bahnschrift" panose="020B0502040204020203" pitchFamily="34" charset="0"/>
              </a:rPr>
              <a:t>/* Step2: We now calculate the number of days between purchases for each Customer ID. */</a:t>
            </a:r>
          </a:p>
          <a:p>
            <a:endParaRPr lang="en-US" sz="2000" dirty="0">
              <a:latin typeface="Bahnschrift" panose="020B0502040204020203" pitchFamily="34" charset="0"/>
            </a:endParaRPr>
          </a:p>
          <a:p>
            <a:r>
              <a:rPr lang="en-US" sz="2000" dirty="0">
                <a:latin typeface="Bahnschrift" panose="020B0502040204020203" pitchFamily="34" charset="0"/>
              </a:rPr>
              <a:t>select `Customer ID`, </a:t>
            </a:r>
            <a:r>
              <a:rPr lang="en-US" sz="2000" dirty="0" err="1">
                <a:latin typeface="Bahnschrift" panose="020B0502040204020203" pitchFamily="34" charset="0"/>
              </a:rPr>
              <a:t>PurchaseDate</a:t>
            </a:r>
            <a:r>
              <a:rPr lang="en-US" sz="2000" dirty="0">
                <a:latin typeface="Bahnschrift" panose="020B0502040204020203" pitchFamily="34" charset="0"/>
              </a:rPr>
              <a:t>, </a:t>
            </a:r>
            <a:r>
              <a:rPr lang="en-US" sz="2000" dirty="0" err="1">
                <a:latin typeface="Bahnschrift" panose="020B0502040204020203" pitchFamily="34" charset="0"/>
              </a:rPr>
              <a:t>Next_PurchaseDate</a:t>
            </a:r>
            <a:r>
              <a:rPr lang="en-US" sz="2000" dirty="0">
                <a:latin typeface="Bahnschrift" panose="020B0502040204020203" pitchFamily="34" charset="0"/>
              </a:rPr>
              <a:t>, </a:t>
            </a:r>
          </a:p>
          <a:p>
            <a:r>
              <a:rPr lang="en-US" sz="2000" dirty="0">
                <a:latin typeface="Bahnschrift" panose="020B0502040204020203" pitchFamily="34" charset="0"/>
              </a:rPr>
              <a:t>DATEDIFF(</a:t>
            </a:r>
            <a:r>
              <a:rPr lang="en-US" sz="2000" dirty="0" err="1">
                <a:latin typeface="Bahnschrift" panose="020B0502040204020203" pitchFamily="34" charset="0"/>
              </a:rPr>
              <a:t>Next_PurchaseDate</a:t>
            </a:r>
            <a:r>
              <a:rPr lang="en-US" sz="2000" dirty="0">
                <a:latin typeface="Bahnschrift" panose="020B0502040204020203" pitchFamily="34" charset="0"/>
              </a:rPr>
              <a:t>, </a:t>
            </a:r>
            <a:r>
              <a:rPr lang="en-US" sz="2000" dirty="0" err="1">
                <a:latin typeface="Bahnschrift" panose="020B0502040204020203" pitchFamily="34" charset="0"/>
              </a:rPr>
              <a:t>PurchaseDate</a:t>
            </a:r>
            <a:r>
              <a:rPr lang="en-US" sz="2000" dirty="0">
                <a:latin typeface="Bahnschrift" panose="020B0502040204020203" pitchFamily="34" charset="0"/>
              </a:rPr>
              <a:t>) AS </a:t>
            </a:r>
            <a:r>
              <a:rPr lang="en-US" sz="2000" dirty="0" err="1">
                <a:latin typeface="Bahnschrift" panose="020B0502040204020203" pitchFamily="34" charset="0"/>
              </a:rPr>
              <a:t>Days_Between_Purchases</a:t>
            </a:r>
            <a:endParaRPr lang="en-US" sz="2000" dirty="0">
              <a:latin typeface="Bahnschrift" panose="020B0502040204020203" pitchFamily="34" charset="0"/>
            </a:endParaRPr>
          </a:p>
          <a:p>
            <a:endParaRPr lang="en-US" sz="2000" dirty="0">
              <a:latin typeface="Bahnschrift" panose="020B0502040204020203" pitchFamily="34" charset="0"/>
            </a:endParaRPr>
          </a:p>
          <a:p>
            <a:r>
              <a:rPr lang="en-US" sz="2000" dirty="0">
                <a:latin typeface="Bahnschrift" panose="020B0502040204020203" pitchFamily="34" charset="0"/>
              </a:rPr>
              <a:t>from </a:t>
            </a:r>
            <a:r>
              <a:rPr lang="en-US" sz="2000" dirty="0" err="1">
                <a:latin typeface="Bahnschrift" panose="020B0502040204020203" pitchFamily="34" charset="0"/>
              </a:rPr>
              <a:t>Customer_Purchases</a:t>
            </a:r>
            <a:endParaRPr lang="en-US" sz="2000" dirty="0">
              <a:latin typeface="Bahnschrift" panose="020B0502040204020203" pitchFamily="34" charset="0"/>
            </a:endParaRPr>
          </a:p>
          <a:p>
            <a:endParaRPr lang="en-US" sz="2000" dirty="0">
              <a:latin typeface="Bahnschrift" panose="020B0502040204020203" pitchFamily="34" charset="0"/>
            </a:endParaRPr>
          </a:p>
          <a:p>
            <a:r>
              <a:rPr lang="en-US" sz="2000" dirty="0">
                <a:latin typeface="Bahnschrift" panose="020B0502040204020203" pitchFamily="34" charset="0"/>
              </a:rPr>
              <a:t>/* We need to filters for the customers who made another purchase within 30 days. */</a:t>
            </a:r>
          </a:p>
          <a:p>
            <a:r>
              <a:rPr lang="en-US" sz="2000" dirty="0">
                <a:latin typeface="Bahnschrift" panose="020B0502040204020203" pitchFamily="34" charset="0"/>
              </a:rPr>
              <a:t>where DATEDIFF(</a:t>
            </a:r>
            <a:r>
              <a:rPr lang="en-US" sz="2000" dirty="0" err="1">
                <a:latin typeface="Bahnschrift" panose="020B0502040204020203" pitchFamily="34" charset="0"/>
              </a:rPr>
              <a:t>Next_PurchaseDate</a:t>
            </a:r>
            <a:r>
              <a:rPr lang="en-US" sz="2000" dirty="0">
                <a:latin typeface="Bahnschrift" panose="020B0502040204020203" pitchFamily="34" charset="0"/>
              </a:rPr>
              <a:t>, </a:t>
            </a:r>
            <a:r>
              <a:rPr lang="en-US" sz="2000" dirty="0" err="1">
                <a:latin typeface="Bahnschrift" panose="020B0502040204020203" pitchFamily="34" charset="0"/>
              </a:rPr>
              <a:t>PurchaseDate</a:t>
            </a:r>
            <a:r>
              <a:rPr lang="en-US" sz="2000" dirty="0">
                <a:latin typeface="Bahnschrift" panose="020B0502040204020203" pitchFamily="34" charset="0"/>
              </a:rPr>
              <a:t>) &lt;= 30</a:t>
            </a:r>
          </a:p>
          <a:p>
            <a:r>
              <a:rPr lang="en-US" sz="2000" dirty="0">
                <a:latin typeface="Bahnschrift" panose="020B0502040204020203" pitchFamily="34" charset="0"/>
              </a:rPr>
              <a:t>order by `Customer ID`, </a:t>
            </a:r>
            <a:r>
              <a:rPr lang="en-US" sz="2000" dirty="0" err="1">
                <a:latin typeface="Bahnschrift" panose="020B0502040204020203" pitchFamily="34" charset="0"/>
              </a:rPr>
              <a:t>PurchaseDate</a:t>
            </a:r>
            <a:r>
              <a:rPr lang="en-US" sz="2000" dirty="0">
                <a:latin typeface="Bahnschrift" panose="020B0502040204020203" pitchFamily="34" charset="0"/>
              </a:rPr>
              <a:t>;</a:t>
            </a:r>
          </a:p>
        </p:txBody>
      </p:sp>
    </p:spTree>
    <p:extLst>
      <p:ext uri="{BB962C8B-B14F-4D97-AF65-F5344CB8AC3E}">
        <p14:creationId xmlns:p14="http://schemas.microsoft.com/office/powerpoint/2010/main" val="31625540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86343B7-FE07-BEE4-3030-481BBBAE5351}"/>
              </a:ext>
            </a:extLst>
          </p:cNvPr>
          <p:cNvPicPr>
            <a:picLocks noChangeAspect="1"/>
          </p:cNvPicPr>
          <p:nvPr/>
        </p:nvPicPr>
        <p:blipFill>
          <a:blip r:embed="rId2"/>
          <a:stretch>
            <a:fillRect/>
          </a:stretch>
        </p:blipFill>
        <p:spPr>
          <a:xfrm>
            <a:off x="943897" y="871906"/>
            <a:ext cx="10363200" cy="5165100"/>
          </a:xfrm>
          <a:prstGeom prst="rect">
            <a:avLst/>
          </a:prstGeom>
        </p:spPr>
      </p:pic>
    </p:spTree>
    <p:extLst>
      <p:ext uri="{BB962C8B-B14F-4D97-AF65-F5344CB8AC3E}">
        <p14:creationId xmlns:p14="http://schemas.microsoft.com/office/powerpoint/2010/main" val="13708555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22F4B5-AEE9-145F-8F51-068D57D2CECE}"/>
              </a:ext>
            </a:extLst>
          </p:cNvPr>
          <p:cNvSpPr>
            <a:spLocks noGrp="1"/>
          </p:cNvSpPr>
          <p:nvPr>
            <p:ph type="title"/>
          </p:nvPr>
        </p:nvSpPr>
        <p:spPr/>
        <p:txBody>
          <a:bodyPr>
            <a:normAutofit fontScale="90000"/>
          </a:bodyPr>
          <a:lstStyle/>
          <a:p>
            <a:pPr algn="l"/>
            <a:r>
              <a:rPr lang="en-US" sz="2000" b="1" u="sng" dirty="0">
                <a:latin typeface="Bahnschrift" panose="020B0502040204020203" pitchFamily="34" charset="0"/>
              </a:rPr>
              <a:t>Task 1: </a:t>
            </a:r>
            <a:r>
              <a:rPr lang="en-US" sz="2000" dirty="0">
                <a:latin typeface="Bahnschrift" panose="020B0502040204020203" pitchFamily="34" charset="0"/>
              </a:rPr>
              <a:t>Identifying the Top Branch by Sales Growth Rate (6 Marks) </a:t>
            </a:r>
            <a:br>
              <a:rPr lang="en-US" sz="2000" dirty="0">
                <a:latin typeface="Bahnschrift" panose="020B0502040204020203" pitchFamily="34" charset="0"/>
              </a:rPr>
            </a:br>
            <a:r>
              <a:rPr lang="en-US" sz="2000" dirty="0">
                <a:latin typeface="Bahnschrift" panose="020B0502040204020203" pitchFamily="34" charset="0"/>
              </a:rPr>
              <a:t>Walmart wants to identify which branch has exhibited the highest sales growth over time. Analyze the total sales for each branch and compare the growth rate across months to find the top performer.</a:t>
            </a:r>
          </a:p>
        </p:txBody>
      </p:sp>
      <p:sp>
        <p:nvSpPr>
          <p:cNvPr id="7" name="Content Placeholder 6">
            <a:extLst>
              <a:ext uri="{FF2B5EF4-FFF2-40B4-BE49-F238E27FC236}">
                <a16:creationId xmlns:a16="http://schemas.microsoft.com/office/drawing/2014/main" id="{373931D5-F06A-EA95-958E-FBED391B69AC}"/>
              </a:ext>
            </a:extLst>
          </p:cNvPr>
          <p:cNvSpPr>
            <a:spLocks noGrp="1"/>
          </p:cNvSpPr>
          <p:nvPr>
            <p:ph idx="1"/>
          </p:nvPr>
        </p:nvSpPr>
        <p:spPr>
          <a:xfrm>
            <a:off x="1295401" y="2566764"/>
            <a:ext cx="9601196" cy="3318936"/>
          </a:xfrm>
        </p:spPr>
        <p:txBody>
          <a:bodyPr>
            <a:noAutofit/>
          </a:bodyPr>
          <a:lstStyle/>
          <a:p>
            <a:r>
              <a:rPr lang="en-US" sz="1800" dirty="0">
                <a:latin typeface="Bahnschrift" panose="020B0502040204020203" pitchFamily="34" charset="0"/>
              </a:rPr>
              <a:t>/* Step1: Fetch monthly sales for each branch respectively. */</a:t>
            </a:r>
          </a:p>
          <a:p>
            <a:endParaRPr lang="en-US" sz="1800" dirty="0">
              <a:latin typeface="Bahnschrift" panose="020B0502040204020203" pitchFamily="34" charset="0"/>
            </a:endParaRPr>
          </a:p>
          <a:p>
            <a:r>
              <a:rPr lang="en-US" sz="1800" dirty="0">
                <a:latin typeface="Bahnschrift" panose="020B0502040204020203" pitchFamily="34" charset="0"/>
              </a:rPr>
              <a:t>select Branch, DATE_FORMAT(Date, '%m-%Y') AS Month, SUM(Total) AS </a:t>
            </a:r>
            <a:r>
              <a:rPr lang="en-US" sz="1800" dirty="0" err="1">
                <a:latin typeface="Bahnschrift" panose="020B0502040204020203" pitchFamily="34" charset="0"/>
              </a:rPr>
              <a:t>MonthlySales</a:t>
            </a:r>
            <a:endParaRPr lang="en-US" sz="1800" dirty="0">
              <a:latin typeface="Bahnschrift" panose="020B0502040204020203" pitchFamily="34" charset="0"/>
            </a:endParaRPr>
          </a:p>
          <a:p>
            <a:r>
              <a:rPr lang="en-US" sz="1800" dirty="0">
                <a:latin typeface="Bahnschrift" panose="020B0502040204020203" pitchFamily="34" charset="0"/>
              </a:rPr>
              <a:t>from </a:t>
            </a:r>
            <a:r>
              <a:rPr lang="en-US" sz="1800" dirty="0" err="1">
                <a:latin typeface="Bahnschrift" panose="020B0502040204020203" pitchFamily="34" charset="0"/>
              </a:rPr>
              <a:t>walmartsales</a:t>
            </a:r>
            <a:endParaRPr lang="en-US" sz="1800" dirty="0">
              <a:latin typeface="Bahnschrift" panose="020B0502040204020203" pitchFamily="34" charset="0"/>
            </a:endParaRPr>
          </a:p>
          <a:p>
            <a:r>
              <a:rPr lang="en-US" sz="1800" dirty="0">
                <a:latin typeface="Bahnschrift" panose="020B0502040204020203" pitchFamily="34" charset="0"/>
              </a:rPr>
              <a:t>group by Branch, Month</a:t>
            </a:r>
          </a:p>
          <a:p>
            <a:r>
              <a:rPr lang="en-US" sz="1800" dirty="0">
                <a:latin typeface="Bahnschrift" panose="020B0502040204020203" pitchFamily="34" charset="0"/>
              </a:rPr>
              <a:t>order by Branch, Month;</a:t>
            </a:r>
          </a:p>
          <a:p>
            <a:endParaRPr lang="en-US" sz="1800" dirty="0"/>
          </a:p>
          <a:p>
            <a:endParaRPr lang="en-US" sz="1800" dirty="0"/>
          </a:p>
        </p:txBody>
      </p:sp>
    </p:spTree>
    <p:extLst>
      <p:ext uri="{BB962C8B-B14F-4D97-AF65-F5344CB8AC3E}">
        <p14:creationId xmlns:p14="http://schemas.microsoft.com/office/powerpoint/2010/main" val="176550743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ABB27-E966-6165-50DF-A6C65E5764F9}"/>
              </a:ext>
            </a:extLst>
          </p:cNvPr>
          <p:cNvSpPr>
            <a:spLocks noGrp="1"/>
          </p:cNvSpPr>
          <p:nvPr>
            <p:ph type="title"/>
          </p:nvPr>
        </p:nvSpPr>
        <p:spPr/>
        <p:txBody>
          <a:bodyPr>
            <a:normAutofit/>
          </a:bodyPr>
          <a:lstStyle/>
          <a:p>
            <a:pPr algn="l"/>
            <a:r>
              <a:rPr lang="en-US" sz="1800" b="1" u="sng" dirty="0">
                <a:latin typeface="Bahnschrift" panose="020B0502040204020203" pitchFamily="34" charset="0"/>
              </a:rPr>
              <a:t>Task 9: </a:t>
            </a:r>
            <a:r>
              <a:rPr lang="en-US" sz="1800" dirty="0">
                <a:latin typeface="Bahnschrift" panose="020B0502040204020203" pitchFamily="34" charset="0"/>
              </a:rPr>
              <a:t>Finding Top 5 Customers by Sales Volume (6 Marks)</a:t>
            </a:r>
            <a:br>
              <a:rPr lang="en-US" sz="1800" dirty="0">
                <a:latin typeface="Bahnschrift" panose="020B0502040204020203" pitchFamily="34" charset="0"/>
              </a:rPr>
            </a:br>
            <a:r>
              <a:rPr lang="en-US" sz="1800" dirty="0">
                <a:latin typeface="Bahnschrift" panose="020B0502040204020203" pitchFamily="34" charset="0"/>
              </a:rPr>
              <a:t>Walmart wants to reward its top 5 customers who have generated the most sales Revenue.</a:t>
            </a:r>
          </a:p>
        </p:txBody>
      </p:sp>
      <p:sp>
        <p:nvSpPr>
          <p:cNvPr id="3" name="Content Placeholder 2">
            <a:extLst>
              <a:ext uri="{FF2B5EF4-FFF2-40B4-BE49-F238E27FC236}">
                <a16:creationId xmlns:a16="http://schemas.microsoft.com/office/drawing/2014/main" id="{72673D1B-843E-DA66-F172-B427193B9821}"/>
              </a:ext>
            </a:extLst>
          </p:cNvPr>
          <p:cNvSpPr>
            <a:spLocks noGrp="1"/>
          </p:cNvSpPr>
          <p:nvPr>
            <p:ph idx="1"/>
          </p:nvPr>
        </p:nvSpPr>
        <p:spPr>
          <a:xfrm>
            <a:off x="1295401" y="2556932"/>
            <a:ext cx="9601196" cy="3676720"/>
          </a:xfrm>
        </p:spPr>
        <p:txBody>
          <a:bodyPr>
            <a:normAutofit/>
          </a:bodyPr>
          <a:lstStyle/>
          <a:p>
            <a:r>
              <a:rPr lang="en-US" sz="1800" dirty="0">
                <a:latin typeface="Bahnschrift" panose="020B0502040204020203" pitchFamily="34" charset="0"/>
              </a:rPr>
              <a:t>/* Step1: We need to first calculate the total sales revenue per customer. */</a:t>
            </a:r>
          </a:p>
          <a:p>
            <a:r>
              <a:rPr lang="en-US" sz="1800" dirty="0">
                <a:latin typeface="Bahnschrift" panose="020B0502040204020203" pitchFamily="34" charset="0"/>
              </a:rPr>
              <a:t>    select `Customer ID`, ROUND(SUM(Total), 2) AS </a:t>
            </a:r>
            <a:r>
              <a:rPr lang="en-US" sz="1800" dirty="0" err="1">
                <a:latin typeface="Bahnschrift" panose="020B0502040204020203" pitchFamily="34" charset="0"/>
              </a:rPr>
              <a:t>Total_Salesfrom</a:t>
            </a:r>
            <a:r>
              <a:rPr lang="en-US" sz="1800" dirty="0">
                <a:latin typeface="Bahnschrift" panose="020B0502040204020203" pitchFamily="34" charset="0"/>
              </a:rPr>
              <a:t> </a:t>
            </a:r>
            <a:r>
              <a:rPr lang="en-US" sz="1800" dirty="0" err="1">
                <a:latin typeface="Bahnschrift" panose="020B0502040204020203" pitchFamily="34" charset="0"/>
              </a:rPr>
              <a:t>walmartsales</a:t>
            </a:r>
            <a:endParaRPr lang="en-US" sz="1800" dirty="0">
              <a:latin typeface="Bahnschrift" panose="020B0502040204020203" pitchFamily="34" charset="0"/>
            </a:endParaRPr>
          </a:p>
          <a:p>
            <a:r>
              <a:rPr lang="en-US" sz="1800" dirty="0">
                <a:latin typeface="Bahnschrift" panose="020B0502040204020203" pitchFamily="34" charset="0"/>
              </a:rPr>
              <a:t>/* Step2: We will group sales by each customer. */</a:t>
            </a:r>
          </a:p>
          <a:p>
            <a:r>
              <a:rPr lang="en-US" sz="1800" dirty="0">
                <a:latin typeface="Bahnschrift" panose="020B0502040204020203" pitchFamily="34" charset="0"/>
              </a:rPr>
              <a:t>    group by `Customer ID`</a:t>
            </a:r>
          </a:p>
          <a:p>
            <a:r>
              <a:rPr lang="en-US" sz="1800" dirty="0">
                <a:latin typeface="Bahnschrift" panose="020B0502040204020203" pitchFamily="34" charset="0"/>
              </a:rPr>
              <a:t>/* Step3: We now sort the customers from highest to lowest with respect to revenue generated from them. */</a:t>
            </a:r>
          </a:p>
          <a:p>
            <a:r>
              <a:rPr lang="en-US" sz="1800" dirty="0">
                <a:latin typeface="Bahnschrift" panose="020B0502040204020203" pitchFamily="34" charset="0"/>
              </a:rPr>
              <a:t>    order by </a:t>
            </a:r>
            <a:r>
              <a:rPr lang="en-US" sz="1800" dirty="0" err="1">
                <a:latin typeface="Bahnschrift" panose="020B0502040204020203" pitchFamily="34" charset="0"/>
              </a:rPr>
              <a:t>Total_Sales</a:t>
            </a:r>
            <a:r>
              <a:rPr lang="en-US" sz="1800" dirty="0">
                <a:latin typeface="Bahnschrift" panose="020B0502040204020203" pitchFamily="34" charset="0"/>
              </a:rPr>
              <a:t> DESC</a:t>
            </a:r>
          </a:p>
          <a:p>
            <a:r>
              <a:rPr lang="en-US" sz="1800" dirty="0">
                <a:latin typeface="Bahnschrift" panose="020B0502040204020203" pitchFamily="34" charset="0"/>
              </a:rPr>
              <a:t>/* Step4: We will retrieve only the top 5 customers using LIMIT. */</a:t>
            </a:r>
          </a:p>
          <a:p>
            <a:r>
              <a:rPr lang="en-US" sz="1800" dirty="0">
                <a:latin typeface="Bahnschrift" panose="020B0502040204020203" pitchFamily="34" charset="0"/>
              </a:rPr>
              <a:t>     limit 5;</a:t>
            </a:r>
          </a:p>
        </p:txBody>
      </p:sp>
    </p:spTree>
    <p:extLst>
      <p:ext uri="{BB962C8B-B14F-4D97-AF65-F5344CB8AC3E}">
        <p14:creationId xmlns:p14="http://schemas.microsoft.com/office/powerpoint/2010/main" val="363611847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D8B6E17-6DD5-13FB-B9E2-B9B94812967F}"/>
              </a:ext>
            </a:extLst>
          </p:cNvPr>
          <p:cNvPicPr>
            <a:picLocks noChangeAspect="1"/>
          </p:cNvPicPr>
          <p:nvPr/>
        </p:nvPicPr>
        <p:blipFill>
          <a:blip r:embed="rId2"/>
          <a:stretch>
            <a:fillRect/>
          </a:stretch>
        </p:blipFill>
        <p:spPr>
          <a:xfrm>
            <a:off x="771832" y="707935"/>
            <a:ext cx="10648335" cy="5230748"/>
          </a:xfrm>
          <a:prstGeom prst="rect">
            <a:avLst/>
          </a:prstGeom>
        </p:spPr>
      </p:pic>
    </p:spTree>
    <p:extLst>
      <p:ext uri="{BB962C8B-B14F-4D97-AF65-F5344CB8AC3E}">
        <p14:creationId xmlns:p14="http://schemas.microsoft.com/office/powerpoint/2010/main" val="31526555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455A8-0CC7-16BB-F373-02A75AC1D1BB}"/>
              </a:ext>
            </a:extLst>
          </p:cNvPr>
          <p:cNvSpPr>
            <a:spLocks noGrp="1"/>
          </p:cNvSpPr>
          <p:nvPr>
            <p:ph type="title"/>
          </p:nvPr>
        </p:nvSpPr>
        <p:spPr/>
        <p:txBody>
          <a:bodyPr>
            <a:normAutofit/>
          </a:bodyPr>
          <a:lstStyle/>
          <a:p>
            <a:pPr algn="l"/>
            <a:r>
              <a:rPr lang="en-US" sz="1800" b="1" u="sng" dirty="0">
                <a:latin typeface="Bahnschrift" panose="020B0502040204020203" pitchFamily="34" charset="0"/>
              </a:rPr>
              <a:t>Task 10: </a:t>
            </a:r>
            <a:r>
              <a:rPr lang="en-US" sz="1800" dirty="0">
                <a:latin typeface="Bahnschrift" panose="020B0502040204020203" pitchFamily="34" charset="0"/>
              </a:rPr>
              <a:t>Analyzing Sales Trends by Day of the Week (6 Marks)</a:t>
            </a:r>
            <a:br>
              <a:rPr lang="en-US" sz="1800" dirty="0">
                <a:latin typeface="Bahnschrift" panose="020B0502040204020203" pitchFamily="34" charset="0"/>
              </a:rPr>
            </a:br>
            <a:r>
              <a:rPr lang="en-US" sz="1800" dirty="0">
                <a:latin typeface="Bahnschrift" panose="020B0502040204020203" pitchFamily="34" charset="0"/>
              </a:rPr>
              <a:t>Walmart wants to analyze the sales patterns to determine which day of the week brings the highest sales.</a:t>
            </a:r>
          </a:p>
        </p:txBody>
      </p:sp>
      <p:sp>
        <p:nvSpPr>
          <p:cNvPr id="3" name="Content Placeholder 2">
            <a:extLst>
              <a:ext uri="{FF2B5EF4-FFF2-40B4-BE49-F238E27FC236}">
                <a16:creationId xmlns:a16="http://schemas.microsoft.com/office/drawing/2014/main" id="{DAADFBE3-1797-AE4F-7FE5-E8A9BB161E6F}"/>
              </a:ext>
            </a:extLst>
          </p:cNvPr>
          <p:cNvSpPr>
            <a:spLocks noGrp="1"/>
          </p:cNvSpPr>
          <p:nvPr>
            <p:ph idx="1"/>
          </p:nvPr>
        </p:nvSpPr>
        <p:spPr>
          <a:xfrm>
            <a:off x="1295400" y="2556932"/>
            <a:ext cx="9992031" cy="3318936"/>
          </a:xfrm>
        </p:spPr>
        <p:txBody>
          <a:bodyPr>
            <a:normAutofit/>
          </a:bodyPr>
          <a:lstStyle/>
          <a:p>
            <a:r>
              <a:rPr lang="en-US" sz="1800" dirty="0">
                <a:latin typeface="Bahnschrift" panose="020B0502040204020203" pitchFamily="34" charset="0"/>
              </a:rPr>
              <a:t>/* Step1: We first extract the day of the week from the entire date. */</a:t>
            </a:r>
          </a:p>
          <a:p>
            <a:r>
              <a:rPr lang="en-US" sz="1800" dirty="0">
                <a:latin typeface="Bahnschrift" panose="020B0502040204020203" pitchFamily="34" charset="0"/>
              </a:rPr>
              <a:t>    select DAYNAME(Date) AS </a:t>
            </a:r>
            <a:r>
              <a:rPr lang="en-US" sz="1800" dirty="0" err="1">
                <a:latin typeface="Bahnschrift" panose="020B0502040204020203" pitchFamily="34" charset="0"/>
              </a:rPr>
              <a:t>Day_of_Week</a:t>
            </a:r>
            <a:r>
              <a:rPr lang="en-US" sz="1800" dirty="0">
                <a:latin typeface="Bahnschrift" panose="020B0502040204020203" pitchFamily="34" charset="0"/>
              </a:rPr>
              <a:t>, ROUND(SUM(Total), 2) AS </a:t>
            </a:r>
            <a:r>
              <a:rPr lang="en-US" sz="1800" dirty="0" err="1">
                <a:latin typeface="Bahnschrift" panose="020B0502040204020203" pitchFamily="34" charset="0"/>
              </a:rPr>
              <a:t>Total_Sales</a:t>
            </a:r>
            <a:endParaRPr lang="en-US" sz="1800" dirty="0">
              <a:latin typeface="Bahnschrift" panose="020B0502040204020203" pitchFamily="34" charset="0"/>
            </a:endParaRPr>
          </a:p>
          <a:p>
            <a:r>
              <a:rPr lang="en-US" sz="1800" dirty="0">
                <a:latin typeface="Bahnschrift" panose="020B0502040204020203" pitchFamily="34" charset="0"/>
              </a:rPr>
              <a:t>    from </a:t>
            </a:r>
            <a:r>
              <a:rPr lang="en-US" sz="1800" dirty="0" err="1">
                <a:latin typeface="Bahnschrift" panose="020B0502040204020203" pitchFamily="34" charset="0"/>
              </a:rPr>
              <a:t>walmartsales</a:t>
            </a:r>
            <a:endParaRPr lang="en-US" sz="1800" dirty="0">
              <a:latin typeface="Bahnschrift" panose="020B0502040204020203" pitchFamily="34" charset="0"/>
            </a:endParaRPr>
          </a:p>
          <a:p>
            <a:r>
              <a:rPr lang="en-US" sz="1800" dirty="0">
                <a:latin typeface="Bahnschrift" panose="020B0502040204020203" pitchFamily="34" charset="0"/>
              </a:rPr>
              <a:t>/* Step2: We will group sales by each weekday. */</a:t>
            </a:r>
          </a:p>
          <a:p>
            <a:r>
              <a:rPr lang="en-US" sz="1800" dirty="0">
                <a:latin typeface="Bahnschrift" panose="020B0502040204020203" pitchFamily="34" charset="0"/>
              </a:rPr>
              <a:t>     group by </a:t>
            </a:r>
            <a:r>
              <a:rPr lang="en-US" sz="1800" dirty="0" err="1">
                <a:latin typeface="Bahnschrift" panose="020B0502040204020203" pitchFamily="34" charset="0"/>
              </a:rPr>
              <a:t>Day_of_Week</a:t>
            </a:r>
            <a:endParaRPr lang="en-US" sz="1800" dirty="0">
              <a:latin typeface="Bahnschrift" panose="020B0502040204020203" pitchFamily="34" charset="0"/>
            </a:endParaRPr>
          </a:p>
          <a:p>
            <a:r>
              <a:rPr lang="en-US" sz="1800" dirty="0">
                <a:latin typeface="Bahnschrift" panose="020B0502040204020203" pitchFamily="34" charset="0"/>
              </a:rPr>
              <a:t>/* Step3:  Finally, we sort the results from highest to lowest with respect to the sales. */</a:t>
            </a:r>
          </a:p>
          <a:p>
            <a:r>
              <a:rPr lang="en-US" sz="1800" dirty="0">
                <a:latin typeface="Bahnschrift" panose="020B0502040204020203" pitchFamily="34" charset="0"/>
              </a:rPr>
              <a:t>    order by </a:t>
            </a:r>
            <a:r>
              <a:rPr lang="en-US" sz="1800" dirty="0" err="1">
                <a:latin typeface="Bahnschrift" panose="020B0502040204020203" pitchFamily="34" charset="0"/>
              </a:rPr>
              <a:t>Total_Sales</a:t>
            </a:r>
            <a:r>
              <a:rPr lang="en-US" sz="1800" dirty="0">
                <a:latin typeface="Bahnschrift" panose="020B0502040204020203" pitchFamily="34" charset="0"/>
              </a:rPr>
              <a:t> DESC;</a:t>
            </a:r>
          </a:p>
        </p:txBody>
      </p:sp>
    </p:spTree>
    <p:extLst>
      <p:ext uri="{BB962C8B-B14F-4D97-AF65-F5344CB8AC3E}">
        <p14:creationId xmlns:p14="http://schemas.microsoft.com/office/powerpoint/2010/main" val="12131902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6A141E4-06C4-57AE-34F4-A23381ADA735}"/>
              </a:ext>
            </a:extLst>
          </p:cNvPr>
          <p:cNvPicPr>
            <a:picLocks noChangeAspect="1"/>
          </p:cNvPicPr>
          <p:nvPr/>
        </p:nvPicPr>
        <p:blipFill>
          <a:blip r:embed="rId3"/>
          <a:stretch>
            <a:fillRect/>
          </a:stretch>
        </p:blipFill>
        <p:spPr>
          <a:xfrm>
            <a:off x="934064" y="747105"/>
            <a:ext cx="10323872" cy="5320926"/>
          </a:xfrm>
          <a:prstGeom prst="rect">
            <a:avLst/>
          </a:prstGeom>
        </p:spPr>
      </p:pic>
    </p:spTree>
    <p:extLst>
      <p:ext uri="{BB962C8B-B14F-4D97-AF65-F5344CB8AC3E}">
        <p14:creationId xmlns:p14="http://schemas.microsoft.com/office/powerpoint/2010/main" val="151122885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9B187D1-FEF5-22FD-9CAB-9EE321D66202}"/>
              </a:ext>
            </a:extLst>
          </p:cNvPr>
          <p:cNvSpPr txBox="1"/>
          <p:nvPr/>
        </p:nvSpPr>
        <p:spPr>
          <a:xfrm>
            <a:off x="3918065" y="1197033"/>
            <a:ext cx="4355869" cy="400110"/>
          </a:xfrm>
          <a:prstGeom prst="rect">
            <a:avLst/>
          </a:prstGeom>
          <a:noFill/>
        </p:spPr>
        <p:txBody>
          <a:bodyPr wrap="square" rtlCol="0">
            <a:spAutoFit/>
          </a:bodyPr>
          <a:lstStyle/>
          <a:p>
            <a:r>
              <a:rPr lang="en-US" sz="2000" dirty="0">
                <a:latin typeface="Bahnschrift" panose="020B0502040204020203" pitchFamily="34" charset="0"/>
              </a:rPr>
              <a:t>My video for this project analysis:</a:t>
            </a:r>
          </a:p>
        </p:txBody>
      </p:sp>
      <p:sp>
        <p:nvSpPr>
          <p:cNvPr id="3" name="TextBox 2">
            <a:extLst>
              <a:ext uri="{FF2B5EF4-FFF2-40B4-BE49-F238E27FC236}">
                <a16:creationId xmlns:a16="http://schemas.microsoft.com/office/drawing/2014/main" id="{85902557-36C6-79B4-C672-8412E748805B}"/>
              </a:ext>
            </a:extLst>
          </p:cNvPr>
          <p:cNvSpPr txBox="1"/>
          <p:nvPr/>
        </p:nvSpPr>
        <p:spPr>
          <a:xfrm>
            <a:off x="1338349" y="2044932"/>
            <a:ext cx="9775767" cy="369332"/>
          </a:xfrm>
          <a:prstGeom prst="rect">
            <a:avLst/>
          </a:prstGeom>
          <a:noFill/>
        </p:spPr>
        <p:txBody>
          <a:bodyPr wrap="square" rtlCol="0">
            <a:spAutoFit/>
          </a:bodyPr>
          <a:lstStyle/>
          <a:p>
            <a:r>
              <a:rPr lang="en-US" dirty="0">
                <a:solidFill>
                  <a:schemeClr val="accent3">
                    <a:lumMod val="75000"/>
                  </a:schemeClr>
                </a:solidFill>
                <a:latin typeface="Bahnschrift" panose="020B0502040204020203" pitchFamily="34" charset="0"/>
                <a:hlinkClick r:id="rId2">
                  <a:extLst>
                    <a:ext uri="{A12FA001-AC4F-418D-AE19-62706E023703}">
                      <ahyp:hlinkClr xmlns:ahyp="http://schemas.microsoft.com/office/drawing/2018/hyperlinkcolor" val="tx"/>
                    </a:ext>
                  </a:extLst>
                </a:hlinkClick>
              </a:rPr>
              <a:t>https://drive.google.com/file/d/1-mqFjoXOjB9CKrDfbmj0rTx9gt4BG0FC/view?usp=sharing</a:t>
            </a:r>
            <a:endParaRPr lang="en-US" dirty="0">
              <a:solidFill>
                <a:schemeClr val="accent3">
                  <a:lumMod val="75000"/>
                </a:schemeClr>
              </a:solidFill>
              <a:latin typeface="Bahnschrift" panose="020B0502040204020203" pitchFamily="34" charset="0"/>
            </a:endParaRPr>
          </a:p>
        </p:txBody>
      </p:sp>
    </p:spTree>
    <p:extLst>
      <p:ext uri="{BB962C8B-B14F-4D97-AF65-F5344CB8AC3E}">
        <p14:creationId xmlns:p14="http://schemas.microsoft.com/office/powerpoint/2010/main" val="23912003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B487C9C-455E-E7C0-A688-076FC545EFFE}"/>
              </a:ext>
            </a:extLst>
          </p:cNvPr>
          <p:cNvSpPr txBox="1"/>
          <p:nvPr/>
        </p:nvSpPr>
        <p:spPr>
          <a:xfrm>
            <a:off x="1032387" y="1446299"/>
            <a:ext cx="10343536" cy="3416320"/>
          </a:xfrm>
          <a:prstGeom prst="rect">
            <a:avLst/>
          </a:prstGeom>
          <a:noFill/>
        </p:spPr>
        <p:txBody>
          <a:bodyPr wrap="square">
            <a:spAutoFit/>
          </a:bodyPr>
          <a:lstStyle/>
          <a:p>
            <a:r>
              <a:rPr lang="en-US" dirty="0">
                <a:latin typeface="Bahnschrift" panose="020B0502040204020203" pitchFamily="34" charset="0"/>
              </a:rPr>
              <a:t>/* step2: Find monthly growth rate for each branch respectively. */</a:t>
            </a:r>
          </a:p>
          <a:p>
            <a:r>
              <a:rPr lang="en-US" dirty="0">
                <a:latin typeface="Bahnschrift" panose="020B0502040204020203" pitchFamily="34" charset="0"/>
              </a:rPr>
              <a:t>/* We'll use the concept of CTE to make the query readable and modular. */</a:t>
            </a:r>
          </a:p>
          <a:p>
            <a:endParaRPr lang="en-US" dirty="0">
              <a:latin typeface="Bahnschrift" panose="020B0502040204020203" pitchFamily="34" charset="0"/>
            </a:endParaRPr>
          </a:p>
          <a:p>
            <a:r>
              <a:rPr lang="en-US" dirty="0">
                <a:latin typeface="Bahnschrift" panose="020B0502040204020203" pitchFamily="34" charset="0"/>
              </a:rPr>
              <a:t>WITH Sales_Growth AS</a:t>
            </a:r>
          </a:p>
          <a:p>
            <a:r>
              <a:rPr lang="en-US" dirty="0">
                <a:latin typeface="Bahnschrift" panose="020B0502040204020203" pitchFamily="34" charset="0"/>
              </a:rPr>
              <a:t> (</a:t>
            </a:r>
          </a:p>
          <a:p>
            <a:r>
              <a:rPr lang="en-US" dirty="0">
                <a:latin typeface="Bahnschrift" panose="020B0502040204020203" pitchFamily="34" charset="0"/>
              </a:rPr>
              <a:t>        select Branch, DATE_FORMAT(Date, '%m-%Y') AS Month, SUM(Total) AS </a:t>
            </a:r>
            <a:r>
              <a:rPr lang="en-US" dirty="0" err="1">
                <a:latin typeface="Bahnschrift" panose="020B0502040204020203" pitchFamily="34" charset="0"/>
              </a:rPr>
              <a:t>Monthly_Sales</a:t>
            </a:r>
            <a:r>
              <a:rPr lang="en-US" dirty="0">
                <a:latin typeface="Bahnschrift" panose="020B0502040204020203" pitchFamily="34" charset="0"/>
              </a:rPr>
              <a:t>,</a:t>
            </a:r>
          </a:p>
          <a:p>
            <a:r>
              <a:rPr lang="en-US" dirty="0">
                <a:latin typeface="Bahnschrift" panose="020B0502040204020203" pitchFamily="34" charset="0"/>
              </a:rPr>
              <a:t>        LAG(SUM(Total)) OVER (PARTITION BY Branch ORDER BY DATE_FORMAT(Date, '%m-%Y')) AS                 	</a:t>
            </a:r>
            <a:r>
              <a:rPr lang="en-US" dirty="0" err="1">
                <a:latin typeface="Bahnschrift" panose="020B0502040204020203" pitchFamily="34" charset="0"/>
              </a:rPr>
              <a:t>Prev_Month_Sales</a:t>
            </a:r>
            <a:endParaRPr lang="en-US" dirty="0">
              <a:latin typeface="Bahnschrift" panose="020B0502040204020203" pitchFamily="34" charset="0"/>
            </a:endParaRPr>
          </a:p>
          <a:p>
            <a:endParaRPr lang="en-US" dirty="0">
              <a:latin typeface="Bahnschrift" panose="020B0502040204020203" pitchFamily="34" charset="0"/>
            </a:endParaRPr>
          </a:p>
          <a:p>
            <a:r>
              <a:rPr lang="en-US" dirty="0">
                <a:latin typeface="Bahnschrift" panose="020B0502040204020203" pitchFamily="34" charset="0"/>
              </a:rPr>
              <a:t>       from </a:t>
            </a:r>
            <a:r>
              <a:rPr lang="en-US" dirty="0" err="1">
                <a:latin typeface="Bahnschrift" panose="020B0502040204020203" pitchFamily="34" charset="0"/>
              </a:rPr>
              <a:t>walmartsales</a:t>
            </a:r>
            <a:endParaRPr lang="en-US" dirty="0">
              <a:latin typeface="Bahnschrift" panose="020B0502040204020203" pitchFamily="34" charset="0"/>
            </a:endParaRPr>
          </a:p>
          <a:p>
            <a:r>
              <a:rPr lang="en-US" dirty="0">
                <a:latin typeface="Bahnschrift" panose="020B0502040204020203" pitchFamily="34" charset="0"/>
              </a:rPr>
              <a:t>       group by Branch, Month</a:t>
            </a:r>
          </a:p>
          <a:p>
            <a:r>
              <a:rPr lang="en-US" dirty="0">
                <a:latin typeface="Bahnschrift" panose="020B0502040204020203" pitchFamily="34" charset="0"/>
              </a:rPr>
              <a:t>)</a:t>
            </a:r>
          </a:p>
        </p:txBody>
      </p:sp>
    </p:spTree>
    <p:extLst>
      <p:ext uri="{BB962C8B-B14F-4D97-AF65-F5344CB8AC3E}">
        <p14:creationId xmlns:p14="http://schemas.microsoft.com/office/powerpoint/2010/main" val="25403053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B170F95-A9A0-14C6-39D1-76AFB66E9035}"/>
              </a:ext>
            </a:extLst>
          </p:cNvPr>
          <p:cNvSpPr txBox="1"/>
          <p:nvPr/>
        </p:nvSpPr>
        <p:spPr>
          <a:xfrm>
            <a:off x="481779" y="1527501"/>
            <a:ext cx="10451691" cy="2585323"/>
          </a:xfrm>
          <a:prstGeom prst="rect">
            <a:avLst/>
          </a:prstGeom>
          <a:noFill/>
        </p:spPr>
        <p:txBody>
          <a:bodyPr wrap="square">
            <a:spAutoFit/>
          </a:bodyPr>
          <a:lstStyle/>
          <a:p>
            <a:r>
              <a:rPr lang="en-US" dirty="0">
                <a:latin typeface="Bahnschrift" panose="020B0502040204020203" pitchFamily="34" charset="0"/>
              </a:rPr>
              <a:t>	     /* Check the status of Step2. */</a:t>
            </a:r>
          </a:p>
          <a:p>
            <a:endParaRPr lang="en-US" dirty="0">
              <a:latin typeface="Bahnschrift" panose="020B0502040204020203" pitchFamily="34" charset="0"/>
            </a:endParaRPr>
          </a:p>
          <a:p>
            <a:r>
              <a:rPr lang="en-US" dirty="0">
                <a:latin typeface="Bahnschrift" panose="020B0502040204020203" pitchFamily="34" charset="0"/>
              </a:rPr>
              <a:t>            select Branch, Month, </a:t>
            </a:r>
            <a:r>
              <a:rPr lang="en-US" dirty="0" err="1">
                <a:latin typeface="Bahnschrift" panose="020B0502040204020203" pitchFamily="34" charset="0"/>
              </a:rPr>
              <a:t>Monthly_Sales</a:t>
            </a:r>
            <a:r>
              <a:rPr lang="en-US" dirty="0">
                <a:latin typeface="Bahnschrift" panose="020B0502040204020203" pitchFamily="34" charset="0"/>
              </a:rPr>
              <a:t>, </a:t>
            </a:r>
            <a:r>
              <a:rPr lang="en-US" dirty="0" err="1">
                <a:latin typeface="Bahnschrift" panose="020B0502040204020203" pitchFamily="34" charset="0"/>
              </a:rPr>
              <a:t>Prev_Month_Sales</a:t>
            </a:r>
            <a:r>
              <a:rPr lang="en-US" dirty="0">
                <a:latin typeface="Bahnschrift" panose="020B0502040204020203" pitchFamily="34" charset="0"/>
              </a:rPr>
              <a:t>,</a:t>
            </a:r>
          </a:p>
          <a:p>
            <a:r>
              <a:rPr lang="en-US" dirty="0">
                <a:latin typeface="Bahnschrift" panose="020B0502040204020203" pitchFamily="34" charset="0"/>
              </a:rPr>
              <a:t>            ROUND(((</a:t>
            </a:r>
            <a:r>
              <a:rPr lang="en-US" dirty="0" err="1">
                <a:latin typeface="Bahnschrift" panose="020B0502040204020203" pitchFamily="34" charset="0"/>
              </a:rPr>
              <a:t>Monthly_Sales</a:t>
            </a:r>
            <a:r>
              <a:rPr lang="en-US" dirty="0">
                <a:latin typeface="Bahnschrift" panose="020B0502040204020203" pitchFamily="34" charset="0"/>
              </a:rPr>
              <a:t> - </a:t>
            </a:r>
            <a:r>
              <a:rPr lang="en-US" dirty="0" err="1">
                <a:latin typeface="Bahnschrift" panose="020B0502040204020203" pitchFamily="34" charset="0"/>
              </a:rPr>
              <a:t>Prev_Month_Sales</a:t>
            </a:r>
            <a:r>
              <a:rPr lang="en-US" dirty="0">
                <a:latin typeface="Bahnschrift" panose="020B0502040204020203" pitchFamily="34" charset="0"/>
              </a:rPr>
              <a:t>) / </a:t>
            </a:r>
            <a:r>
              <a:rPr lang="en-US" dirty="0" err="1">
                <a:latin typeface="Bahnschrift" panose="020B0502040204020203" pitchFamily="34" charset="0"/>
              </a:rPr>
              <a:t>Prev_Month_Sales</a:t>
            </a:r>
            <a:r>
              <a:rPr lang="en-US" dirty="0">
                <a:latin typeface="Bahnschrift" panose="020B0502040204020203" pitchFamily="34" charset="0"/>
              </a:rPr>
              <a:t>) * 100, 2) AS </a:t>
            </a:r>
            <a:r>
              <a:rPr lang="en-US" dirty="0" err="1">
                <a:latin typeface="Bahnschrift" panose="020B0502040204020203" pitchFamily="34" charset="0"/>
              </a:rPr>
              <a:t>Growth_Rate</a:t>
            </a:r>
            <a:endParaRPr lang="en-US" dirty="0">
              <a:latin typeface="Bahnschrift" panose="020B0502040204020203" pitchFamily="34" charset="0"/>
            </a:endParaRPr>
          </a:p>
          <a:p>
            <a:endParaRPr lang="en-US" dirty="0">
              <a:latin typeface="Bahnschrift" panose="020B0502040204020203" pitchFamily="34" charset="0"/>
            </a:endParaRPr>
          </a:p>
          <a:p>
            <a:r>
              <a:rPr lang="en-US" dirty="0">
                <a:latin typeface="Bahnschrift" panose="020B0502040204020203" pitchFamily="34" charset="0"/>
              </a:rPr>
              <a:t>           from Sales_Growth</a:t>
            </a:r>
          </a:p>
          <a:p>
            <a:endParaRPr lang="en-US" dirty="0">
              <a:latin typeface="Bahnschrift" panose="020B0502040204020203" pitchFamily="34" charset="0"/>
            </a:endParaRPr>
          </a:p>
          <a:p>
            <a:r>
              <a:rPr lang="en-US" dirty="0">
                <a:latin typeface="Bahnschrift" panose="020B0502040204020203" pitchFamily="34" charset="0"/>
              </a:rPr>
              <a:t>	    group by Branch, Month</a:t>
            </a:r>
          </a:p>
          <a:p>
            <a:r>
              <a:rPr lang="en-US" dirty="0">
                <a:latin typeface="Bahnschrift" panose="020B0502040204020203" pitchFamily="34" charset="0"/>
              </a:rPr>
              <a:t>	    order by Branch ASC;</a:t>
            </a:r>
          </a:p>
        </p:txBody>
      </p:sp>
    </p:spTree>
    <p:extLst>
      <p:ext uri="{BB962C8B-B14F-4D97-AF65-F5344CB8AC3E}">
        <p14:creationId xmlns:p14="http://schemas.microsoft.com/office/powerpoint/2010/main" val="1447089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1EFB243-0080-85DB-3305-E933B647CB18}"/>
              </a:ext>
            </a:extLst>
          </p:cNvPr>
          <p:cNvSpPr txBox="1"/>
          <p:nvPr/>
        </p:nvSpPr>
        <p:spPr>
          <a:xfrm>
            <a:off x="1120877" y="1329161"/>
            <a:ext cx="10186219" cy="3139321"/>
          </a:xfrm>
          <a:prstGeom prst="rect">
            <a:avLst/>
          </a:prstGeom>
          <a:noFill/>
        </p:spPr>
        <p:txBody>
          <a:bodyPr wrap="square">
            <a:spAutoFit/>
          </a:bodyPr>
          <a:lstStyle/>
          <a:p>
            <a:r>
              <a:rPr lang="en-US" dirty="0">
                <a:latin typeface="Bahnschrift" panose="020B0502040204020203" pitchFamily="34" charset="0"/>
              </a:rPr>
              <a:t>/* Step3: We'll use the concept of CTE to make the query readable and modular. */</a:t>
            </a:r>
          </a:p>
          <a:p>
            <a:endParaRPr lang="en-US" dirty="0">
              <a:latin typeface="Bahnschrift" panose="020B0502040204020203" pitchFamily="34" charset="0"/>
            </a:endParaRPr>
          </a:p>
          <a:p>
            <a:r>
              <a:rPr lang="en-US" dirty="0">
                <a:latin typeface="Bahnschrift" panose="020B0502040204020203" pitchFamily="34" charset="0"/>
              </a:rPr>
              <a:t>WITH Sales_Growth AS </a:t>
            </a:r>
          </a:p>
          <a:p>
            <a:r>
              <a:rPr lang="en-US" dirty="0">
                <a:latin typeface="Bahnschrift" panose="020B0502040204020203" pitchFamily="34" charset="0"/>
              </a:rPr>
              <a:t>(</a:t>
            </a:r>
          </a:p>
          <a:p>
            <a:r>
              <a:rPr lang="en-US" dirty="0">
                <a:latin typeface="Bahnschrift" panose="020B0502040204020203" pitchFamily="34" charset="0"/>
              </a:rPr>
              <a:t>        select Branch, DATE_FORMAT(Date, '%m-%Y') AS Month, SUM(Total) AS </a:t>
            </a:r>
            <a:r>
              <a:rPr lang="en-US" dirty="0" err="1">
                <a:latin typeface="Bahnschrift" panose="020B0502040204020203" pitchFamily="34" charset="0"/>
              </a:rPr>
              <a:t>Monthly_Sales</a:t>
            </a:r>
            <a:r>
              <a:rPr lang="en-US" dirty="0">
                <a:latin typeface="Bahnschrift" panose="020B0502040204020203" pitchFamily="34" charset="0"/>
              </a:rPr>
              <a:t>,</a:t>
            </a:r>
          </a:p>
          <a:p>
            <a:r>
              <a:rPr lang="en-US" dirty="0">
                <a:latin typeface="Bahnschrift" panose="020B0502040204020203" pitchFamily="34" charset="0"/>
              </a:rPr>
              <a:t>        LAG(SUM(Total)) OVER (PARTITION BY Branch ORDER BY DATE_FORMAT(Date, '%m-%Y')) AS   	 </a:t>
            </a:r>
            <a:r>
              <a:rPr lang="en-US" dirty="0" err="1">
                <a:latin typeface="Bahnschrift" panose="020B0502040204020203" pitchFamily="34" charset="0"/>
              </a:rPr>
              <a:t>Prev_Month_Sales</a:t>
            </a:r>
            <a:endParaRPr lang="en-US" dirty="0">
              <a:latin typeface="Bahnschrift" panose="020B0502040204020203" pitchFamily="34" charset="0"/>
            </a:endParaRPr>
          </a:p>
          <a:p>
            <a:endParaRPr lang="en-US" dirty="0">
              <a:latin typeface="Bahnschrift" panose="020B0502040204020203" pitchFamily="34" charset="0"/>
            </a:endParaRPr>
          </a:p>
          <a:p>
            <a:r>
              <a:rPr lang="en-US" dirty="0">
                <a:latin typeface="Bahnschrift" panose="020B0502040204020203" pitchFamily="34" charset="0"/>
              </a:rPr>
              <a:t>     	from </a:t>
            </a:r>
            <a:r>
              <a:rPr lang="en-US" dirty="0" err="1">
                <a:latin typeface="Bahnschrift" panose="020B0502040204020203" pitchFamily="34" charset="0"/>
              </a:rPr>
              <a:t>walmartsales</a:t>
            </a:r>
            <a:endParaRPr lang="en-US" dirty="0">
              <a:latin typeface="Bahnschrift" panose="020B0502040204020203" pitchFamily="34" charset="0"/>
            </a:endParaRPr>
          </a:p>
          <a:p>
            <a:r>
              <a:rPr lang="en-US" dirty="0">
                <a:latin typeface="Bahnschrift" panose="020B0502040204020203" pitchFamily="34" charset="0"/>
              </a:rPr>
              <a:t>     	group by Branch, Month</a:t>
            </a:r>
          </a:p>
          <a:p>
            <a:r>
              <a:rPr lang="en-US" dirty="0">
                <a:latin typeface="Bahnschrift" panose="020B0502040204020203" pitchFamily="34" charset="0"/>
              </a:rPr>
              <a:t>)</a:t>
            </a:r>
          </a:p>
        </p:txBody>
      </p:sp>
    </p:spTree>
    <p:extLst>
      <p:ext uri="{BB962C8B-B14F-4D97-AF65-F5344CB8AC3E}">
        <p14:creationId xmlns:p14="http://schemas.microsoft.com/office/powerpoint/2010/main" val="3179030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110AC6-2978-1E63-8DA7-6176EFD53838}"/>
              </a:ext>
            </a:extLst>
          </p:cNvPr>
          <p:cNvSpPr txBox="1"/>
          <p:nvPr/>
        </p:nvSpPr>
        <p:spPr>
          <a:xfrm>
            <a:off x="791496" y="1353063"/>
            <a:ext cx="10884309" cy="3139321"/>
          </a:xfrm>
          <a:prstGeom prst="rect">
            <a:avLst/>
          </a:prstGeom>
          <a:noFill/>
        </p:spPr>
        <p:txBody>
          <a:bodyPr wrap="square">
            <a:spAutoFit/>
          </a:bodyPr>
          <a:lstStyle/>
          <a:p>
            <a:r>
              <a:rPr lang="en-US" dirty="0">
                <a:latin typeface="Bahnschrift" panose="020B0502040204020203" pitchFamily="34" charset="0"/>
              </a:rPr>
              <a:t>/* Step 4: Find the top branch using avg function for growth rate detection. */</a:t>
            </a:r>
          </a:p>
          <a:p>
            <a:endParaRPr lang="en-US" dirty="0">
              <a:latin typeface="Bahnschrift" panose="020B0502040204020203" pitchFamily="34" charset="0"/>
            </a:endParaRPr>
          </a:p>
          <a:p>
            <a:endParaRPr lang="en-US" dirty="0">
              <a:latin typeface="Bahnschrift" panose="020B0502040204020203" pitchFamily="34" charset="0"/>
            </a:endParaRPr>
          </a:p>
          <a:p>
            <a:r>
              <a:rPr lang="en-US" dirty="0">
                <a:latin typeface="Bahnschrift" panose="020B0502040204020203" pitchFamily="34" charset="0"/>
              </a:rPr>
              <a:t>select Branch, AVG( (</a:t>
            </a:r>
            <a:r>
              <a:rPr lang="en-US" dirty="0" err="1">
                <a:latin typeface="Bahnschrift" panose="020B0502040204020203" pitchFamily="34" charset="0"/>
              </a:rPr>
              <a:t>Monthly_Sales</a:t>
            </a:r>
            <a:r>
              <a:rPr lang="en-US" dirty="0">
                <a:latin typeface="Bahnschrift" panose="020B0502040204020203" pitchFamily="34" charset="0"/>
              </a:rPr>
              <a:t> - </a:t>
            </a:r>
            <a:r>
              <a:rPr lang="en-US" dirty="0" err="1">
                <a:latin typeface="Bahnschrift" panose="020B0502040204020203" pitchFamily="34" charset="0"/>
              </a:rPr>
              <a:t>Prev_Month_Sales</a:t>
            </a:r>
            <a:r>
              <a:rPr lang="en-US" dirty="0">
                <a:latin typeface="Bahnschrift" panose="020B0502040204020203" pitchFamily="34" charset="0"/>
              </a:rPr>
              <a:t>) / </a:t>
            </a:r>
            <a:r>
              <a:rPr lang="en-US" dirty="0" err="1">
                <a:latin typeface="Bahnschrift" panose="020B0502040204020203" pitchFamily="34" charset="0"/>
              </a:rPr>
              <a:t>Prev_Month_Sales</a:t>
            </a:r>
            <a:r>
              <a:rPr lang="en-US" dirty="0">
                <a:latin typeface="Bahnschrift" panose="020B0502040204020203" pitchFamily="34" charset="0"/>
              </a:rPr>
              <a:t> ) * 100 AS </a:t>
            </a:r>
            <a:r>
              <a:rPr lang="en-US" dirty="0" err="1">
                <a:latin typeface="Bahnschrift" panose="020B0502040204020203" pitchFamily="34" charset="0"/>
              </a:rPr>
              <a:t>Avg_GrowthRate</a:t>
            </a:r>
            <a:endParaRPr lang="en-US" dirty="0">
              <a:latin typeface="Bahnschrift" panose="020B0502040204020203" pitchFamily="34" charset="0"/>
            </a:endParaRPr>
          </a:p>
          <a:p>
            <a:endParaRPr lang="en-US" dirty="0">
              <a:latin typeface="Bahnschrift" panose="020B0502040204020203" pitchFamily="34" charset="0"/>
            </a:endParaRPr>
          </a:p>
          <a:p>
            <a:r>
              <a:rPr lang="en-US" dirty="0">
                <a:latin typeface="Bahnschrift" panose="020B0502040204020203" pitchFamily="34" charset="0"/>
              </a:rPr>
              <a:t>from Sales_Growth</a:t>
            </a:r>
          </a:p>
          <a:p>
            <a:endParaRPr lang="en-US" dirty="0">
              <a:latin typeface="Bahnschrift" panose="020B0502040204020203" pitchFamily="34" charset="0"/>
            </a:endParaRPr>
          </a:p>
          <a:p>
            <a:r>
              <a:rPr lang="en-US" dirty="0">
                <a:latin typeface="Bahnschrift" panose="020B0502040204020203" pitchFamily="34" charset="0"/>
              </a:rPr>
              <a:t>group by Branch</a:t>
            </a:r>
          </a:p>
          <a:p>
            <a:r>
              <a:rPr lang="en-US" dirty="0">
                <a:latin typeface="Bahnschrift" panose="020B0502040204020203" pitchFamily="34" charset="0"/>
              </a:rPr>
              <a:t>order by </a:t>
            </a:r>
            <a:r>
              <a:rPr lang="en-US" dirty="0" err="1">
                <a:latin typeface="Bahnschrift" panose="020B0502040204020203" pitchFamily="34" charset="0"/>
              </a:rPr>
              <a:t>Avg_GrowthRate</a:t>
            </a:r>
            <a:r>
              <a:rPr lang="en-US" dirty="0">
                <a:latin typeface="Bahnschrift" panose="020B0502040204020203" pitchFamily="34" charset="0"/>
              </a:rPr>
              <a:t> DESC</a:t>
            </a:r>
          </a:p>
          <a:p>
            <a:endParaRPr lang="en-US" dirty="0">
              <a:latin typeface="Bahnschrift" panose="020B0502040204020203" pitchFamily="34" charset="0"/>
            </a:endParaRPr>
          </a:p>
          <a:p>
            <a:r>
              <a:rPr lang="en-US" dirty="0">
                <a:latin typeface="Bahnschrift" panose="020B0502040204020203" pitchFamily="34" charset="0"/>
              </a:rPr>
              <a:t>limit 1;</a:t>
            </a:r>
          </a:p>
        </p:txBody>
      </p:sp>
    </p:spTree>
    <p:extLst>
      <p:ext uri="{BB962C8B-B14F-4D97-AF65-F5344CB8AC3E}">
        <p14:creationId xmlns:p14="http://schemas.microsoft.com/office/powerpoint/2010/main" val="33183073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F092765-5797-E50E-EAF4-9135601C7CA1}"/>
              </a:ext>
            </a:extLst>
          </p:cNvPr>
          <p:cNvPicPr>
            <a:picLocks noChangeAspect="1"/>
          </p:cNvPicPr>
          <p:nvPr/>
        </p:nvPicPr>
        <p:blipFill>
          <a:blip r:embed="rId2"/>
          <a:stretch>
            <a:fillRect/>
          </a:stretch>
        </p:blipFill>
        <p:spPr>
          <a:xfrm>
            <a:off x="1017639" y="769810"/>
            <a:ext cx="10156722" cy="5100048"/>
          </a:xfrm>
          <a:prstGeom prst="rect">
            <a:avLst/>
          </a:prstGeom>
        </p:spPr>
      </p:pic>
    </p:spTree>
    <p:extLst>
      <p:ext uri="{BB962C8B-B14F-4D97-AF65-F5344CB8AC3E}">
        <p14:creationId xmlns:p14="http://schemas.microsoft.com/office/powerpoint/2010/main" val="1972034891"/>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1452</TotalTime>
  <Words>2347</Words>
  <Application>Microsoft Office PowerPoint</Application>
  <PresentationFormat>Widescreen</PresentationFormat>
  <Paragraphs>244</Paragraphs>
  <Slides>44</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44</vt:i4>
      </vt:variant>
    </vt:vector>
  </HeadingPairs>
  <TitlesOfParts>
    <vt:vector size="50" baseType="lpstr">
      <vt:lpstr>Arial</vt:lpstr>
      <vt:lpstr>Arial Rounded MT Bold</vt:lpstr>
      <vt:lpstr>Bahnschrift</vt:lpstr>
      <vt:lpstr>Calibri</vt:lpstr>
      <vt:lpstr>Garamond</vt:lpstr>
      <vt:lpstr>Organic</vt:lpstr>
      <vt:lpstr>SQL Final Project</vt:lpstr>
      <vt:lpstr>Introduction</vt:lpstr>
      <vt:lpstr>Business Problem</vt:lpstr>
      <vt:lpstr>Task 1: Identifying the Top Branch by Sales Growth Rate (6 Marks)  Walmart wants to identify which branch has exhibited the highest sales growth over time. Analyze the total sales for each branch and compare the growth rate across months to find the top performer.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Task 2: Finding the most profitable Product Line for each Branch (6 Marks)  Walmart needs to determine which product line contributes the highest profit to each Branch. The profit margin should be calculated based on the difference between the gross income and cost of goods sold.</vt:lpstr>
      <vt:lpstr>PowerPoint Presentation</vt:lpstr>
      <vt:lpstr>PowerPoint Presentation</vt:lpstr>
      <vt:lpstr>Task 3: Analyzing Customer Segmentation Based on Spending (6 Marks) Walmart wants to segment customers based on their average spending behavior. Classify customers into three tiers: High, Medium, and Low spenders based on their total purchase amounts.</vt:lpstr>
      <vt:lpstr>PowerPoint Presentation</vt:lpstr>
      <vt:lpstr>PowerPoint Presentation</vt:lpstr>
      <vt:lpstr>PowerPoint Presentation</vt:lpstr>
      <vt:lpstr>Task 4: Detecting Anomalies in Sales Transactions (6 Marks)  Walmart suspects that some transactions have unusually high or low sales compared to the average for the product line. Identify these anomalies.</vt:lpstr>
      <vt:lpstr>PowerPoint Presentation</vt:lpstr>
      <vt:lpstr>PowerPoint Presentation</vt:lpstr>
      <vt:lpstr>PowerPoint Presentation</vt:lpstr>
      <vt:lpstr>PowerPoint Presentation</vt:lpstr>
      <vt:lpstr>PowerPoint Presentation</vt:lpstr>
      <vt:lpstr>PowerPoint Presentation</vt:lpstr>
      <vt:lpstr>Task 5: Most Popular Payment Method by City (6 Marks)  Walmart needs to determine the most popular payment method in each city to tailor marketing strategies.</vt:lpstr>
      <vt:lpstr>PowerPoint Presentation</vt:lpstr>
      <vt:lpstr>PowerPoint Presentation</vt:lpstr>
      <vt:lpstr>PowerPoint Presentation</vt:lpstr>
      <vt:lpstr>Task 6: Monthly Sales Distribution by Gender (6 Marks)  Walmart wants to understand the sales distribution between male and female customers on a monthly basis.</vt:lpstr>
      <vt:lpstr>PowerPoint Presentation</vt:lpstr>
      <vt:lpstr>Task 7: Best Product Line by Customer Type (6 Marks) Walmart wants to know which product lines are preferred by different customer types(Member vs. Normal)</vt:lpstr>
      <vt:lpstr>PowerPoint Presentation</vt:lpstr>
      <vt:lpstr>PowerPoint Presentation</vt:lpstr>
      <vt:lpstr>PowerPoint Presentation</vt:lpstr>
      <vt:lpstr>Task 8: Identifying Repeat Customers (6 Marks)  Walmart needs to identify customers who made repeat purchases within a specific time frame (e.g., within 30 days).</vt:lpstr>
      <vt:lpstr>PowerPoint Presentation</vt:lpstr>
      <vt:lpstr>PowerPoint Presentation</vt:lpstr>
      <vt:lpstr>Task 9: Finding Top 5 Customers by Sales Volume (6 Marks) Walmart wants to reward its top 5 customers who have generated the most sales Revenue.</vt:lpstr>
      <vt:lpstr>PowerPoint Presentation</vt:lpstr>
      <vt:lpstr>Task 10: Analyzing Sales Trends by Day of the Week (6 Marks) Walmart wants to analyze the sales patterns to determine which day of the week brings the highest sales.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sneha arya</dc:creator>
  <cp:lastModifiedBy>sneha arya</cp:lastModifiedBy>
  <cp:revision>84</cp:revision>
  <dcterms:created xsi:type="dcterms:W3CDTF">2025-04-04T18:51:46Z</dcterms:created>
  <dcterms:modified xsi:type="dcterms:W3CDTF">2025-04-19T11:00:23Z</dcterms:modified>
</cp:coreProperties>
</file>

<file path=docProps/thumbnail.jpeg>
</file>